
<file path=[Content_Types].xml><?xml version="1.0" encoding="utf-8"?>
<Types xmlns="http://schemas.openxmlformats.org/package/2006/content-types">
  <Default Extension="png" ContentType="image/png"/>
  <Default Extension="jfif" ContentType="image/jpe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 id="2147483828" r:id="rId2"/>
    <p:sldMasterId id="2147483940" r:id="rId3"/>
  </p:sldMasterIdLst>
  <p:notesMasterIdLst>
    <p:notesMasterId r:id="rId23"/>
  </p:notesMasterIdLst>
  <p:sldIdLst>
    <p:sldId id="256" r:id="rId4"/>
    <p:sldId id="257" r:id="rId5"/>
    <p:sldId id="272" r:id="rId6"/>
    <p:sldId id="258" r:id="rId7"/>
    <p:sldId id="277" r:id="rId8"/>
    <p:sldId id="280" r:id="rId9"/>
    <p:sldId id="279" r:id="rId10"/>
    <p:sldId id="268" r:id="rId11"/>
    <p:sldId id="267" r:id="rId12"/>
    <p:sldId id="278" r:id="rId13"/>
    <p:sldId id="270" r:id="rId14"/>
    <p:sldId id="275" r:id="rId15"/>
    <p:sldId id="276" r:id="rId16"/>
    <p:sldId id="283" r:id="rId17"/>
    <p:sldId id="281" r:id="rId18"/>
    <p:sldId id="282" r:id="rId19"/>
    <p:sldId id="284" r:id="rId20"/>
    <p:sldId id="266" r:id="rId21"/>
    <p:sldId id="285"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ED46B-C624-4A49-89C6-E56292535BC3}" type="datetimeFigureOut">
              <a:rPr lang="sv-SE" smtClean="0"/>
              <a:t>2022-10-24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4B112-3A5D-4E2D-BCBA-894334736881}" type="slidenum">
              <a:rPr lang="sv-SE" smtClean="0"/>
              <a:t>‹#›</a:t>
            </a:fld>
            <a:endParaRPr lang="sv-SE"/>
          </a:p>
        </p:txBody>
      </p:sp>
    </p:spTree>
    <p:extLst>
      <p:ext uri="{BB962C8B-B14F-4D97-AF65-F5344CB8AC3E}">
        <p14:creationId xmlns:p14="http://schemas.microsoft.com/office/powerpoint/2010/main" val="4179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A79F-4385-479D-931C-80A7586F393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pSp>
        <p:nvGrpSpPr>
          <p:cNvPr id="9" name="Grupp 8">
            <a:extLst>
              <a:ext uri="{FF2B5EF4-FFF2-40B4-BE49-F238E27FC236}">
                <a16:creationId xmlns:a16="http://schemas.microsoft.com/office/drawing/2014/main" id="{B3B18901-6181-461D-81F5-48BE2A282225}"/>
              </a:ext>
            </a:extLst>
          </p:cNvPr>
          <p:cNvGrpSpPr/>
          <p:nvPr/>
        </p:nvGrpSpPr>
        <p:grpSpPr>
          <a:xfrm>
            <a:off x="8604738" y="743964"/>
            <a:ext cx="3367056" cy="4981787"/>
            <a:chOff x="8604738" y="743964"/>
            <a:chExt cx="3367056" cy="4981787"/>
          </a:xfrm>
        </p:grpSpPr>
        <p:sp>
          <p:nvSpPr>
            <p:cNvPr id="10" name="Bild 8">
              <a:extLst>
                <a:ext uri="{FF2B5EF4-FFF2-40B4-BE49-F238E27FC236}">
                  <a16:creationId xmlns:a16="http://schemas.microsoft.com/office/drawing/2014/main" id="{89C95881-F3DA-4AEE-BD8C-D3B82B86D7A2}"/>
                </a:ext>
              </a:extLst>
            </p:cNvPr>
            <p:cNvSpPr/>
            <p:nvPr/>
          </p:nvSpPr>
          <p:spPr>
            <a:xfrm>
              <a:off x="8606103" y="771462"/>
              <a:ext cx="2435037" cy="3026399"/>
            </a:xfrm>
            <a:custGeom>
              <a:avLst/>
              <a:gdLst>
                <a:gd name="connsiteX0" fmla="*/ 256032 w 850777"/>
                <a:gd name="connsiteY0" fmla="*/ 247840 h 1057393"/>
                <a:gd name="connsiteX1" fmla="*/ 0 w 850777"/>
                <a:gd name="connsiteY1" fmla="*/ 823151 h 1057393"/>
                <a:gd name="connsiteX2" fmla="*/ 73057 w 850777"/>
                <a:gd name="connsiteY2" fmla="*/ 805053 h 1057393"/>
                <a:gd name="connsiteX3" fmla="*/ 82868 w 850777"/>
                <a:gd name="connsiteY3" fmla="*/ 802386 h 1057393"/>
                <a:gd name="connsiteX4" fmla="*/ 83344 w 850777"/>
                <a:gd name="connsiteY4" fmla="*/ 802291 h 1057393"/>
                <a:gd name="connsiteX5" fmla="*/ 304895 w 850777"/>
                <a:gd name="connsiteY5" fmla="*/ 766096 h 1057393"/>
                <a:gd name="connsiteX6" fmla="*/ 403955 w 850777"/>
                <a:gd name="connsiteY6" fmla="*/ 800862 h 1057393"/>
                <a:gd name="connsiteX7" fmla="*/ 410432 w 850777"/>
                <a:gd name="connsiteY7" fmla="*/ 877919 h 1057393"/>
                <a:gd name="connsiteX8" fmla="*/ 410147 w 850777"/>
                <a:gd name="connsiteY8" fmla="*/ 878681 h 1057393"/>
                <a:gd name="connsiteX9" fmla="*/ 401860 w 850777"/>
                <a:gd name="connsiteY9" fmla="*/ 898684 h 1057393"/>
                <a:gd name="connsiteX10" fmla="*/ 390049 w 850777"/>
                <a:gd name="connsiteY10" fmla="*/ 928116 h 1057393"/>
                <a:gd name="connsiteX11" fmla="*/ 389382 w 850777"/>
                <a:gd name="connsiteY11" fmla="*/ 929831 h 1057393"/>
                <a:gd name="connsiteX12" fmla="*/ 382524 w 850777"/>
                <a:gd name="connsiteY12" fmla="*/ 946880 h 1057393"/>
                <a:gd name="connsiteX13" fmla="*/ 380524 w 850777"/>
                <a:gd name="connsiteY13" fmla="*/ 951738 h 1057393"/>
                <a:gd name="connsiteX14" fmla="*/ 442436 w 850777"/>
                <a:gd name="connsiteY14" fmla="*/ 1047369 h 1057393"/>
                <a:gd name="connsiteX15" fmla="*/ 544640 w 850777"/>
                <a:gd name="connsiteY15" fmla="*/ 1038892 h 1057393"/>
                <a:gd name="connsiteX16" fmla="*/ 554165 w 850777"/>
                <a:gd name="connsiteY16" fmla="*/ 1025081 h 1057393"/>
                <a:gd name="connsiteX17" fmla="*/ 550069 w 850777"/>
                <a:gd name="connsiteY17" fmla="*/ 903161 h 1057393"/>
                <a:gd name="connsiteX18" fmla="*/ 559594 w 850777"/>
                <a:gd name="connsiteY18" fmla="*/ 826961 h 1057393"/>
                <a:gd name="connsiteX19" fmla="*/ 579120 w 850777"/>
                <a:gd name="connsiteY19" fmla="*/ 799148 h 1057393"/>
                <a:gd name="connsiteX20" fmla="*/ 668465 w 850777"/>
                <a:gd name="connsiteY20" fmla="*/ 771906 h 1057393"/>
                <a:gd name="connsiteX21" fmla="*/ 819626 w 850777"/>
                <a:gd name="connsiteY21" fmla="*/ 798386 h 1057393"/>
                <a:gd name="connsiteX22" fmla="*/ 844772 w 850777"/>
                <a:gd name="connsiteY22" fmla="*/ 654368 h 1057393"/>
                <a:gd name="connsiteX23" fmla="*/ 836390 w 850777"/>
                <a:gd name="connsiteY23" fmla="*/ 621125 h 1057393"/>
                <a:gd name="connsiteX24" fmla="*/ 791718 w 850777"/>
                <a:gd name="connsiteY24" fmla="*/ 611886 h 1057393"/>
                <a:gd name="connsiteX25" fmla="*/ 632841 w 850777"/>
                <a:gd name="connsiteY25" fmla="*/ 611315 h 1057393"/>
                <a:gd name="connsiteX26" fmla="*/ 574262 w 850777"/>
                <a:gd name="connsiteY26" fmla="*/ 410337 h 1057393"/>
                <a:gd name="connsiteX27" fmla="*/ 615982 w 850777"/>
                <a:gd name="connsiteY27" fmla="*/ 348139 h 1057393"/>
                <a:gd name="connsiteX28" fmla="*/ 759143 w 850777"/>
                <a:gd name="connsiteY28" fmla="*/ 312325 h 1057393"/>
                <a:gd name="connsiteX29" fmla="*/ 779717 w 850777"/>
                <a:gd name="connsiteY29" fmla="*/ 320611 h 1057393"/>
                <a:gd name="connsiteX30" fmla="*/ 780764 w 850777"/>
                <a:gd name="connsiteY30" fmla="*/ 321088 h 1057393"/>
                <a:gd name="connsiteX31" fmla="*/ 832485 w 850777"/>
                <a:gd name="connsiteY31" fmla="*/ 342138 h 1057393"/>
                <a:gd name="connsiteX32" fmla="*/ 843820 w 850777"/>
                <a:gd name="connsiteY32" fmla="*/ 342995 h 1057393"/>
                <a:gd name="connsiteX33" fmla="*/ 850297 w 850777"/>
                <a:gd name="connsiteY33" fmla="*/ 305943 h 1057393"/>
                <a:gd name="connsiteX34" fmla="*/ 815531 w 850777"/>
                <a:gd name="connsiteY34" fmla="*/ 93345 h 1057393"/>
                <a:gd name="connsiteX35" fmla="*/ 795719 w 850777"/>
                <a:gd name="connsiteY35" fmla="*/ 0 h 1057393"/>
                <a:gd name="connsiteX36" fmla="*/ 256032 w 850777"/>
                <a:gd name="connsiteY36" fmla="*/ 247840 h 105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50777" h="1057393">
                  <a:moveTo>
                    <a:pt x="256032" y="247840"/>
                  </a:moveTo>
                  <a:cubicBezTo>
                    <a:pt x="100298" y="402050"/>
                    <a:pt x="10096" y="605314"/>
                    <a:pt x="0" y="823151"/>
                  </a:cubicBezTo>
                  <a:lnTo>
                    <a:pt x="73057" y="805053"/>
                  </a:lnTo>
                  <a:lnTo>
                    <a:pt x="82868" y="802386"/>
                  </a:lnTo>
                  <a:lnTo>
                    <a:pt x="83344" y="802291"/>
                  </a:lnTo>
                  <a:cubicBezTo>
                    <a:pt x="155829" y="785336"/>
                    <a:pt x="230315" y="773144"/>
                    <a:pt x="304895" y="766096"/>
                  </a:cubicBezTo>
                  <a:cubicBezTo>
                    <a:pt x="348615" y="761905"/>
                    <a:pt x="384715" y="774573"/>
                    <a:pt x="403955" y="800862"/>
                  </a:cubicBezTo>
                  <a:cubicBezTo>
                    <a:pt x="419672" y="822389"/>
                    <a:pt x="421958" y="850392"/>
                    <a:pt x="410432" y="877919"/>
                  </a:cubicBezTo>
                  <a:lnTo>
                    <a:pt x="410147" y="878681"/>
                  </a:lnTo>
                  <a:cubicBezTo>
                    <a:pt x="407194" y="885539"/>
                    <a:pt x="404432" y="892207"/>
                    <a:pt x="401860" y="898684"/>
                  </a:cubicBezTo>
                  <a:cubicBezTo>
                    <a:pt x="397478" y="909447"/>
                    <a:pt x="393478" y="919448"/>
                    <a:pt x="390049" y="928116"/>
                  </a:cubicBezTo>
                  <a:lnTo>
                    <a:pt x="389382" y="929831"/>
                  </a:lnTo>
                  <a:cubicBezTo>
                    <a:pt x="386810" y="936308"/>
                    <a:pt x="384524" y="942023"/>
                    <a:pt x="382524" y="946880"/>
                  </a:cubicBezTo>
                  <a:lnTo>
                    <a:pt x="380524" y="951738"/>
                  </a:lnTo>
                  <a:cubicBezTo>
                    <a:pt x="367189" y="983647"/>
                    <a:pt x="395478" y="1027462"/>
                    <a:pt x="442436" y="1047369"/>
                  </a:cubicBezTo>
                  <a:cubicBezTo>
                    <a:pt x="480441" y="1063466"/>
                    <a:pt x="523494" y="1059847"/>
                    <a:pt x="544640" y="1038892"/>
                  </a:cubicBezTo>
                  <a:cubicBezTo>
                    <a:pt x="548735" y="1034796"/>
                    <a:pt x="551974" y="1030129"/>
                    <a:pt x="554165" y="1025081"/>
                  </a:cubicBezTo>
                  <a:cubicBezTo>
                    <a:pt x="558451" y="1014698"/>
                    <a:pt x="560261" y="968502"/>
                    <a:pt x="550069" y="903161"/>
                  </a:cubicBezTo>
                  <a:cubicBezTo>
                    <a:pt x="545783" y="875348"/>
                    <a:pt x="549116" y="848963"/>
                    <a:pt x="559594" y="826961"/>
                  </a:cubicBezTo>
                  <a:cubicBezTo>
                    <a:pt x="564547" y="816483"/>
                    <a:pt x="571214" y="807053"/>
                    <a:pt x="579120" y="799148"/>
                  </a:cubicBezTo>
                  <a:cubicBezTo>
                    <a:pt x="601694" y="776764"/>
                    <a:pt x="632651" y="767334"/>
                    <a:pt x="668465" y="771906"/>
                  </a:cubicBezTo>
                  <a:cubicBezTo>
                    <a:pt x="718661" y="778288"/>
                    <a:pt x="769334" y="787146"/>
                    <a:pt x="819626" y="798386"/>
                  </a:cubicBezTo>
                  <a:cubicBezTo>
                    <a:pt x="830199" y="750665"/>
                    <a:pt x="838676" y="702278"/>
                    <a:pt x="844772" y="654368"/>
                  </a:cubicBezTo>
                  <a:cubicBezTo>
                    <a:pt x="846677" y="639604"/>
                    <a:pt x="843820" y="628364"/>
                    <a:pt x="836390" y="621125"/>
                  </a:cubicBezTo>
                  <a:cubicBezTo>
                    <a:pt x="827437" y="612362"/>
                    <a:pt x="810768" y="608933"/>
                    <a:pt x="791718" y="611886"/>
                  </a:cubicBezTo>
                  <a:cubicBezTo>
                    <a:pt x="764762" y="616077"/>
                    <a:pt x="673608" y="628460"/>
                    <a:pt x="632841" y="611315"/>
                  </a:cubicBezTo>
                  <a:cubicBezTo>
                    <a:pt x="565690" y="582835"/>
                    <a:pt x="539401" y="492633"/>
                    <a:pt x="574262" y="410337"/>
                  </a:cubicBezTo>
                  <a:cubicBezTo>
                    <a:pt x="584264" y="386810"/>
                    <a:pt x="598646" y="365284"/>
                    <a:pt x="615982" y="348139"/>
                  </a:cubicBezTo>
                  <a:cubicBezTo>
                    <a:pt x="657987" y="306515"/>
                    <a:pt x="712851" y="292799"/>
                    <a:pt x="759143" y="312325"/>
                  </a:cubicBezTo>
                  <a:cubicBezTo>
                    <a:pt x="764381" y="314516"/>
                    <a:pt x="771430" y="317278"/>
                    <a:pt x="779717" y="320611"/>
                  </a:cubicBezTo>
                  <a:lnTo>
                    <a:pt x="780764" y="321088"/>
                  </a:lnTo>
                  <a:cubicBezTo>
                    <a:pt x="794290" y="326422"/>
                    <a:pt x="812864" y="333756"/>
                    <a:pt x="832485" y="342138"/>
                  </a:cubicBezTo>
                  <a:cubicBezTo>
                    <a:pt x="840962" y="345758"/>
                    <a:pt x="843153" y="343662"/>
                    <a:pt x="843820" y="342995"/>
                  </a:cubicBezTo>
                  <a:cubicBezTo>
                    <a:pt x="847154" y="339661"/>
                    <a:pt x="852392" y="328041"/>
                    <a:pt x="850297" y="305943"/>
                  </a:cubicBezTo>
                  <a:cubicBezTo>
                    <a:pt x="843534" y="234601"/>
                    <a:pt x="831818" y="163068"/>
                    <a:pt x="815531" y="93345"/>
                  </a:cubicBezTo>
                  <a:lnTo>
                    <a:pt x="795719" y="0"/>
                  </a:lnTo>
                  <a:cubicBezTo>
                    <a:pt x="592169" y="16288"/>
                    <a:pt x="401288" y="103918"/>
                    <a:pt x="256032" y="247840"/>
                  </a:cubicBezTo>
                </a:path>
              </a:pathLst>
            </a:custGeom>
            <a:solidFill>
              <a:srgbClr val="FFFFFF">
                <a:alpha val="30000"/>
              </a:srgbClr>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DB7168A3-AC28-4B8B-BC2F-30108E81531E}"/>
                </a:ext>
              </a:extLst>
            </p:cNvPr>
            <p:cNvSpPr/>
            <p:nvPr/>
          </p:nvSpPr>
          <p:spPr>
            <a:xfrm>
              <a:off x="11007564" y="2557452"/>
              <a:ext cx="964230" cy="3166665"/>
            </a:xfrm>
            <a:custGeom>
              <a:avLst/>
              <a:gdLst>
                <a:gd name="connsiteX0" fmla="*/ 964230 w 964230"/>
                <a:gd name="connsiteY0" fmla="*/ 0 h 3166665"/>
                <a:gd name="connsiteX1" fmla="*/ 964230 w 964230"/>
                <a:gd name="connsiteY1" fmla="*/ 3003138 h 3166665"/>
                <a:gd name="connsiteX2" fmla="*/ 615503 w 964230"/>
                <a:gd name="connsiteY2" fmla="*/ 3111340 h 3166665"/>
                <a:gd name="connsiteX3" fmla="*/ 200678 w 964230"/>
                <a:gd name="connsiteY3" fmla="*/ 3166665 h 3166665"/>
                <a:gd name="connsiteX4" fmla="*/ 100899 w 964230"/>
                <a:gd name="connsiteY4" fmla="*/ 2749830 h 3166665"/>
                <a:gd name="connsiteX5" fmla="*/ 1394 w 964230"/>
                <a:gd name="connsiteY5" fmla="*/ 2142437 h 3166665"/>
                <a:gd name="connsiteX6" fmla="*/ 19660 w 964230"/>
                <a:gd name="connsiteY6" fmla="*/ 2036661 h 3166665"/>
                <a:gd name="connsiteX7" fmla="*/ 52374 w 964230"/>
                <a:gd name="connsiteY7" fmla="*/ 2038842 h 3166665"/>
                <a:gd name="connsiteX8" fmla="*/ 198769 w 964230"/>
                <a:gd name="connsiteY8" fmla="*/ 2098546 h 3166665"/>
                <a:gd name="connsiteX9" fmla="*/ 262017 w 964230"/>
                <a:gd name="connsiteY9" fmla="*/ 2124173 h 3166665"/>
                <a:gd name="connsiteX10" fmla="*/ 671762 w 964230"/>
                <a:gd name="connsiteY10" fmla="*/ 2021669 h 3166665"/>
                <a:gd name="connsiteX11" fmla="*/ 791168 w 964230"/>
                <a:gd name="connsiteY11" fmla="*/ 1843647 h 3166665"/>
                <a:gd name="connsiteX12" fmla="*/ 781625 w 964230"/>
                <a:gd name="connsiteY12" fmla="*/ 1412639 h 3166665"/>
                <a:gd name="connsiteX13" fmla="*/ 622691 w 964230"/>
                <a:gd name="connsiteY13" fmla="*/ 1267334 h 3166665"/>
                <a:gd name="connsiteX14" fmla="*/ 167964 w 964230"/>
                <a:gd name="connsiteY14" fmla="*/ 1265697 h 3166665"/>
                <a:gd name="connsiteX15" fmla="*/ 39832 w 964230"/>
                <a:gd name="connsiteY15" fmla="*/ 1239254 h 3166665"/>
                <a:gd name="connsiteX16" fmla="*/ 28109 w 964230"/>
                <a:gd name="connsiteY16" fmla="*/ 1224259 h 3166665"/>
                <a:gd name="connsiteX17" fmla="*/ 16660 w 964230"/>
                <a:gd name="connsiteY17" fmla="*/ 1145473 h 3166665"/>
                <a:gd name="connsiteX18" fmla="*/ 89175 w 964230"/>
                <a:gd name="connsiteY18" fmla="*/ 731640 h 3166665"/>
                <a:gd name="connsiteX19" fmla="*/ 520731 w 964230"/>
                <a:gd name="connsiteY19" fmla="*/ 806883 h 3166665"/>
                <a:gd name="connsiteX20" fmla="*/ 776720 w 964230"/>
                <a:gd name="connsiteY20" fmla="*/ 729184 h 3166665"/>
                <a:gd name="connsiteX21" fmla="*/ 859596 w 964230"/>
                <a:gd name="connsiteY21" fmla="*/ 432304 h 3166665"/>
                <a:gd name="connsiteX22" fmla="*/ 848147 w 964230"/>
                <a:gd name="connsiteY22" fmla="*/ 82809 h 3166665"/>
                <a:gd name="connsiteX23" fmla="*/ 875409 w 964230"/>
                <a:gd name="connsiteY23" fmla="*/ 43005 h 3166665"/>
                <a:gd name="connsiteX24" fmla="*/ 931350 w 964230"/>
                <a:gd name="connsiteY24" fmla="*/ 7433 h 31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4230" h="3166665">
                  <a:moveTo>
                    <a:pt x="964230" y="0"/>
                  </a:moveTo>
                  <a:lnTo>
                    <a:pt x="964230" y="3003138"/>
                  </a:lnTo>
                  <a:lnTo>
                    <a:pt x="615503" y="3111340"/>
                  </a:lnTo>
                  <a:cubicBezTo>
                    <a:pt x="480027" y="3141197"/>
                    <a:pt x="341349" y="3159816"/>
                    <a:pt x="200678" y="3166665"/>
                  </a:cubicBezTo>
                  <a:lnTo>
                    <a:pt x="100899" y="2749830"/>
                  </a:lnTo>
                  <a:cubicBezTo>
                    <a:pt x="53737" y="2548639"/>
                    <a:pt x="20204" y="2344449"/>
                    <a:pt x="1394" y="2142437"/>
                  </a:cubicBezTo>
                  <a:cubicBezTo>
                    <a:pt x="-4602" y="2079189"/>
                    <a:pt x="10118" y="2046203"/>
                    <a:pt x="19660" y="2036661"/>
                  </a:cubicBezTo>
                  <a:cubicBezTo>
                    <a:pt x="21841" y="2034480"/>
                    <a:pt x="28109" y="2028484"/>
                    <a:pt x="52374" y="2038842"/>
                  </a:cubicBezTo>
                  <a:cubicBezTo>
                    <a:pt x="107170" y="2062288"/>
                    <a:pt x="157875" y="2082464"/>
                    <a:pt x="198769" y="2098546"/>
                  </a:cubicBezTo>
                  <a:cubicBezTo>
                    <a:pt x="224122" y="2108632"/>
                    <a:pt x="246203" y="2117356"/>
                    <a:pt x="262017" y="2124173"/>
                  </a:cubicBezTo>
                  <a:cubicBezTo>
                    <a:pt x="394511" y="2180331"/>
                    <a:pt x="551536" y="2140802"/>
                    <a:pt x="671762" y="2021669"/>
                  </a:cubicBezTo>
                  <a:cubicBezTo>
                    <a:pt x="721378" y="1972598"/>
                    <a:pt x="762816" y="1910985"/>
                    <a:pt x="791168" y="1843647"/>
                  </a:cubicBezTo>
                  <a:cubicBezTo>
                    <a:pt x="853871" y="1695346"/>
                    <a:pt x="850053" y="1534228"/>
                    <a:pt x="781625" y="1412639"/>
                  </a:cubicBezTo>
                  <a:cubicBezTo>
                    <a:pt x="744278" y="1345576"/>
                    <a:pt x="689210" y="1295414"/>
                    <a:pt x="622691" y="1267334"/>
                  </a:cubicBezTo>
                  <a:cubicBezTo>
                    <a:pt x="506011" y="1218263"/>
                    <a:pt x="245113" y="1253702"/>
                    <a:pt x="167964" y="1265697"/>
                  </a:cubicBezTo>
                  <a:cubicBezTo>
                    <a:pt x="113441" y="1274149"/>
                    <a:pt x="65732" y="1264063"/>
                    <a:pt x="39832" y="1239254"/>
                  </a:cubicBezTo>
                  <a:cubicBezTo>
                    <a:pt x="35199" y="1234620"/>
                    <a:pt x="31109" y="1229439"/>
                    <a:pt x="28109" y="1224259"/>
                  </a:cubicBezTo>
                  <a:cubicBezTo>
                    <a:pt x="16660" y="1204630"/>
                    <a:pt x="12570" y="1177369"/>
                    <a:pt x="16660" y="1145473"/>
                  </a:cubicBezTo>
                  <a:cubicBezTo>
                    <a:pt x="34108" y="1007530"/>
                    <a:pt x="58645" y="868765"/>
                    <a:pt x="89175" y="731640"/>
                  </a:cubicBezTo>
                  <a:cubicBezTo>
                    <a:pt x="231755" y="763264"/>
                    <a:pt x="376516" y="788617"/>
                    <a:pt x="520731" y="806883"/>
                  </a:cubicBezTo>
                  <a:cubicBezTo>
                    <a:pt x="623782" y="819968"/>
                    <a:pt x="712110" y="793250"/>
                    <a:pt x="776720" y="729184"/>
                  </a:cubicBezTo>
                  <a:cubicBezTo>
                    <a:pt x="847600" y="658850"/>
                    <a:pt x="877862" y="550894"/>
                    <a:pt x="859596" y="432304"/>
                  </a:cubicBezTo>
                  <a:cubicBezTo>
                    <a:pt x="830425" y="244743"/>
                    <a:pt x="835605" y="112796"/>
                    <a:pt x="848147" y="82809"/>
                  </a:cubicBezTo>
                  <a:cubicBezTo>
                    <a:pt x="854415" y="68086"/>
                    <a:pt x="863686" y="54729"/>
                    <a:pt x="875409" y="43005"/>
                  </a:cubicBezTo>
                  <a:cubicBezTo>
                    <a:pt x="890539" y="28011"/>
                    <a:pt x="909588" y="16118"/>
                    <a:pt x="931350" y="7433"/>
                  </a:cubicBezTo>
                  <a:close/>
                </a:path>
              </a:pathLst>
            </a:custGeom>
            <a:solidFill>
              <a:srgbClr val="FFFFFF">
                <a:alpha val="30000"/>
              </a:srgbClr>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74587E99-DDC1-4F7F-8A38-A9ED13950605}"/>
                </a:ext>
              </a:extLst>
            </p:cNvPr>
            <p:cNvSpPr/>
            <p:nvPr/>
          </p:nvSpPr>
          <p:spPr>
            <a:xfrm>
              <a:off x="10359743" y="743964"/>
              <a:ext cx="1612051" cy="2467681"/>
            </a:xfrm>
            <a:custGeom>
              <a:avLst/>
              <a:gdLst>
                <a:gd name="connsiteX0" fmla="*/ 676477 w 1612051"/>
                <a:gd name="connsiteY0" fmla="*/ 1056 h 2467681"/>
                <a:gd name="connsiteX1" fmla="*/ 1398305 w 1612051"/>
                <a:gd name="connsiteY1" fmla="*/ 85942 h 2467681"/>
                <a:gd name="connsiteX2" fmla="*/ 1612051 w 1612051"/>
                <a:gd name="connsiteY2" fmla="*/ 155192 h 2467681"/>
                <a:gd name="connsiteX3" fmla="*/ 1612051 w 1612051"/>
                <a:gd name="connsiteY3" fmla="*/ 1653877 h 2467681"/>
                <a:gd name="connsiteX4" fmla="*/ 1562297 w 1612051"/>
                <a:gd name="connsiteY4" fmla="*/ 1661844 h 2467681"/>
                <a:gd name="connsiteX5" fmla="*/ 1413636 w 1612051"/>
                <a:gd name="connsiteY5" fmla="*/ 1745537 h 2467681"/>
                <a:gd name="connsiteX6" fmla="*/ 1352298 w 1612051"/>
                <a:gd name="connsiteY6" fmla="*/ 1835503 h 2467681"/>
                <a:gd name="connsiteX7" fmla="*/ 1353388 w 1612051"/>
                <a:gd name="connsiteY7" fmla="*/ 2269783 h 2467681"/>
                <a:gd name="connsiteX8" fmla="*/ 1314675 w 1612051"/>
                <a:gd name="connsiteY8" fmla="*/ 2431719 h 2467681"/>
                <a:gd name="connsiteX9" fmla="*/ 1188455 w 1612051"/>
                <a:gd name="connsiteY9" fmla="*/ 2465796 h 2467681"/>
                <a:gd name="connsiteX10" fmla="*/ 734818 w 1612051"/>
                <a:gd name="connsiteY10" fmla="*/ 2384554 h 2467681"/>
                <a:gd name="connsiteX11" fmla="*/ 818238 w 1612051"/>
                <a:gd name="connsiteY11" fmla="*/ 1919469 h 2467681"/>
                <a:gd name="connsiteX12" fmla="*/ 748176 w 1612051"/>
                <a:gd name="connsiteY12" fmla="*/ 1692651 h 2467681"/>
                <a:gd name="connsiteX13" fmla="*/ 487553 w 1612051"/>
                <a:gd name="connsiteY13" fmla="*/ 1623951 h 2467681"/>
                <a:gd name="connsiteX14" fmla="*/ 117064 w 1612051"/>
                <a:gd name="connsiteY14" fmla="*/ 1632675 h 2467681"/>
                <a:gd name="connsiteX15" fmla="*/ 32554 w 1612051"/>
                <a:gd name="connsiteY15" fmla="*/ 1262186 h 2467681"/>
                <a:gd name="connsiteX16" fmla="*/ 117883 w 1612051"/>
                <a:gd name="connsiteY16" fmla="*/ 1134329 h 2467681"/>
                <a:gd name="connsiteX17" fmla="*/ 357240 w 1612051"/>
                <a:gd name="connsiteY17" fmla="*/ 1064811 h 2467681"/>
                <a:gd name="connsiteX18" fmla="*/ 422125 w 1612051"/>
                <a:gd name="connsiteY18" fmla="*/ 1090982 h 2467681"/>
                <a:gd name="connsiteX19" fmla="*/ 566611 w 1612051"/>
                <a:gd name="connsiteY19" fmla="*/ 1149868 h 2467681"/>
                <a:gd name="connsiteX20" fmla="*/ 769985 w 1612051"/>
                <a:gd name="connsiteY20" fmla="*/ 1119606 h 2467681"/>
                <a:gd name="connsiteX21" fmla="*/ 834051 w 1612051"/>
                <a:gd name="connsiteY21" fmla="*/ 887882 h 2467681"/>
                <a:gd name="connsiteX22" fmla="*/ 731272 w 1612051"/>
                <a:gd name="connsiteY22" fmla="*/ 258952 h 24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2051" h="2467681">
                  <a:moveTo>
                    <a:pt x="676477" y="1056"/>
                  </a:moveTo>
                  <a:cubicBezTo>
                    <a:pt x="919226" y="-5998"/>
                    <a:pt x="1162666" y="22313"/>
                    <a:pt x="1398305" y="85942"/>
                  </a:cubicBezTo>
                  <a:lnTo>
                    <a:pt x="1612051" y="155192"/>
                  </a:lnTo>
                  <a:lnTo>
                    <a:pt x="1612051" y="1653877"/>
                  </a:lnTo>
                  <a:lnTo>
                    <a:pt x="1562297" y="1661844"/>
                  </a:lnTo>
                  <a:cubicBezTo>
                    <a:pt x="1504942" y="1677656"/>
                    <a:pt x="1453711" y="1705770"/>
                    <a:pt x="1413636" y="1745537"/>
                  </a:cubicBezTo>
                  <a:cubicBezTo>
                    <a:pt x="1387465" y="1771709"/>
                    <a:pt x="1366746" y="1801698"/>
                    <a:pt x="1352298" y="1835503"/>
                  </a:cubicBezTo>
                  <a:cubicBezTo>
                    <a:pt x="1306226" y="1945641"/>
                    <a:pt x="1344936" y="2216621"/>
                    <a:pt x="1353388" y="2269783"/>
                  </a:cubicBezTo>
                  <a:cubicBezTo>
                    <a:pt x="1363746" y="2337939"/>
                    <a:pt x="1349845" y="2397096"/>
                    <a:pt x="1314675" y="2431719"/>
                  </a:cubicBezTo>
                  <a:cubicBezTo>
                    <a:pt x="1285507" y="2460887"/>
                    <a:pt x="1241613" y="2472611"/>
                    <a:pt x="1188455" y="2465796"/>
                  </a:cubicBezTo>
                  <a:cubicBezTo>
                    <a:pt x="1037151" y="2446439"/>
                    <a:pt x="884757" y="2419177"/>
                    <a:pt x="734818" y="2384554"/>
                  </a:cubicBezTo>
                  <a:cubicBezTo>
                    <a:pt x="770529" y="2230254"/>
                    <a:pt x="798338" y="2073770"/>
                    <a:pt x="818238" y="1919469"/>
                  </a:cubicBezTo>
                  <a:cubicBezTo>
                    <a:pt x="829689" y="1828413"/>
                    <a:pt x="804609" y="1747993"/>
                    <a:pt x="748176" y="1692651"/>
                  </a:cubicBezTo>
                  <a:cubicBezTo>
                    <a:pt x="685747" y="1632131"/>
                    <a:pt x="593329" y="1607594"/>
                    <a:pt x="487553" y="1623951"/>
                  </a:cubicBezTo>
                  <a:cubicBezTo>
                    <a:pt x="301901" y="1652847"/>
                    <a:pt x="158230" y="1650123"/>
                    <a:pt x="117064" y="1632675"/>
                  </a:cubicBezTo>
                  <a:cubicBezTo>
                    <a:pt x="4474" y="1584966"/>
                    <a:pt x="-33693" y="1418670"/>
                    <a:pt x="32554" y="1262186"/>
                  </a:cubicBezTo>
                  <a:cubicBezTo>
                    <a:pt x="52998" y="1213387"/>
                    <a:pt x="82716" y="1169224"/>
                    <a:pt x="117883" y="1134329"/>
                  </a:cubicBezTo>
                  <a:cubicBezTo>
                    <a:pt x="192579" y="1060721"/>
                    <a:pt x="284178" y="1034006"/>
                    <a:pt x="357240" y="1064811"/>
                  </a:cubicBezTo>
                  <a:cubicBezTo>
                    <a:pt x="373597" y="1071625"/>
                    <a:pt x="395953" y="1080624"/>
                    <a:pt x="422125" y="1090982"/>
                  </a:cubicBezTo>
                  <a:cubicBezTo>
                    <a:pt x="462472" y="1107067"/>
                    <a:pt x="512362" y="1126968"/>
                    <a:pt x="566611" y="1149868"/>
                  </a:cubicBezTo>
                  <a:cubicBezTo>
                    <a:pt x="642128" y="1182038"/>
                    <a:pt x="718461" y="1170858"/>
                    <a:pt x="769985" y="1119606"/>
                  </a:cubicBezTo>
                  <a:cubicBezTo>
                    <a:pt x="820691" y="1069444"/>
                    <a:pt x="843319" y="987115"/>
                    <a:pt x="834051" y="887882"/>
                  </a:cubicBezTo>
                  <a:cubicBezTo>
                    <a:pt x="814148" y="676603"/>
                    <a:pt x="779528" y="465051"/>
                    <a:pt x="731272" y="258952"/>
                  </a:cubicBezTo>
                  <a:close/>
                </a:path>
              </a:pathLst>
            </a:custGeom>
            <a:solidFill>
              <a:srgbClr val="FFFFFF">
                <a:alpha val="30000"/>
              </a:srgbClr>
            </a:solidFill>
            <a:ln w="9525" cap="flat">
              <a:noFill/>
              <a:prstDash val="solid"/>
              <a:miter/>
            </a:ln>
          </p:spPr>
          <p:txBody>
            <a:bodyPr rtlCol="0" anchor="ctr"/>
            <a:lstStyle/>
            <a:p>
              <a:endParaRPr lang="sv-SE"/>
            </a:p>
          </p:txBody>
        </p:sp>
        <p:sp>
          <p:nvSpPr>
            <p:cNvPr id="14" name="Bild 8">
              <a:extLst>
                <a:ext uri="{FF2B5EF4-FFF2-40B4-BE49-F238E27FC236}">
                  <a16:creationId xmlns:a16="http://schemas.microsoft.com/office/drawing/2014/main" id="{E643BC3C-1A76-4CFC-B735-667B980E7B52}"/>
                </a:ext>
              </a:extLst>
            </p:cNvPr>
            <p:cNvSpPr/>
            <p:nvPr/>
          </p:nvSpPr>
          <p:spPr>
            <a:xfrm>
              <a:off x="8604738" y="3156884"/>
              <a:ext cx="3043068" cy="2568867"/>
            </a:xfrm>
            <a:custGeom>
              <a:avLst/>
              <a:gdLst>
                <a:gd name="connsiteX0" fmla="*/ 1053084 w 1063217"/>
                <a:gd name="connsiteY0" fmla="*/ 407761 h 897536"/>
                <a:gd name="connsiteX1" fmla="*/ 1026128 w 1063217"/>
                <a:gd name="connsiteY1" fmla="*/ 448052 h 897536"/>
                <a:gd name="connsiteX2" fmla="*/ 957358 w 1063217"/>
                <a:gd name="connsiteY2" fmla="*/ 469579 h 897536"/>
                <a:gd name="connsiteX3" fmla="*/ 933736 w 1063217"/>
                <a:gd name="connsiteY3" fmla="*/ 460054 h 897536"/>
                <a:gd name="connsiteX4" fmla="*/ 933164 w 1063217"/>
                <a:gd name="connsiteY4" fmla="*/ 459863 h 897536"/>
                <a:gd name="connsiteX5" fmla="*/ 884206 w 1063217"/>
                <a:gd name="connsiteY5" fmla="*/ 439861 h 897536"/>
                <a:gd name="connsiteX6" fmla="*/ 798290 w 1063217"/>
                <a:gd name="connsiteY6" fmla="*/ 453291 h 897536"/>
                <a:gd name="connsiteX7" fmla="*/ 772001 w 1063217"/>
                <a:gd name="connsiteY7" fmla="*/ 545112 h 897536"/>
                <a:gd name="connsiteX8" fmla="*/ 808196 w 1063217"/>
                <a:gd name="connsiteY8" fmla="*/ 766568 h 897536"/>
                <a:gd name="connsiteX9" fmla="*/ 838391 w 1063217"/>
                <a:gd name="connsiteY9" fmla="*/ 897537 h 897536"/>
                <a:gd name="connsiteX10" fmla="*/ 443675 w 1063217"/>
                <a:gd name="connsiteY10" fmla="*/ 788285 h 897536"/>
                <a:gd name="connsiteX11" fmla="*/ 250508 w 1063217"/>
                <a:gd name="connsiteY11" fmla="*/ 641029 h 897536"/>
                <a:gd name="connsiteX12" fmla="*/ 61817 w 1063217"/>
                <a:gd name="connsiteY12" fmla="*/ 354517 h 897536"/>
                <a:gd name="connsiteX13" fmla="*/ 0 w 1063217"/>
                <a:gd name="connsiteY13" fmla="*/ 62290 h 897536"/>
                <a:gd name="connsiteX14" fmla="*/ 90488 w 1063217"/>
                <a:gd name="connsiteY14" fmla="*/ 37429 h 897536"/>
                <a:gd name="connsiteX15" fmla="*/ 99346 w 1063217"/>
                <a:gd name="connsiteY15" fmla="*/ 35143 h 897536"/>
                <a:gd name="connsiteX16" fmla="*/ 311468 w 1063217"/>
                <a:gd name="connsiteY16" fmla="*/ 472 h 897536"/>
                <a:gd name="connsiteX17" fmla="*/ 348996 w 1063217"/>
                <a:gd name="connsiteY17" fmla="*/ 7521 h 897536"/>
                <a:gd name="connsiteX18" fmla="*/ 347853 w 1063217"/>
                <a:gd name="connsiteY18" fmla="*/ 17903 h 897536"/>
                <a:gd name="connsiteX19" fmla="*/ 347567 w 1063217"/>
                <a:gd name="connsiteY19" fmla="*/ 18570 h 897536"/>
                <a:gd name="connsiteX20" fmla="*/ 339090 w 1063217"/>
                <a:gd name="connsiteY20" fmla="*/ 38953 h 897536"/>
                <a:gd name="connsiteX21" fmla="*/ 327279 w 1063217"/>
                <a:gd name="connsiteY21" fmla="*/ 68290 h 897536"/>
                <a:gd name="connsiteX22" fmla="*/ 326612 w 1063217"/>
                <a:gd name="connsiteY22" fmla="*/ 69910 h 897536"/>
                <a:gd name="connsiteX23" fmla="*/ 319754 w 1063217"/>
                <a:gd name="connsiteY23" fmla="*/ 87150 h 897536"/>
                <a:gd name="connsiteX24" fmla="*/ 318230 w 1063217"/>
                <a:gd name="connsiteY24" fmla="*/ 90865 h 897536"/>
                <a:gd name="connsiteX25" fmla="*/ 317945 w 1063217"/>
                <a:gd name="connsiteY25" fmla="*/ 91341 h 897536"/>
                <a:gd name="connsiteX26" fmla="*/ 317659 w 1063217"/>
                <a:gd name="connsiteY26" fmla="*/ 92293 h 897536"/>
                <a:gd name="connsiteX27" fmla="*/ 415957 w 1063217"/>
                <a:gd name="connsiteY27" fmla="*/ 276507 h 897536"/>
                <a:gd name="connsiteX28" fmla="*/ 592646 w 1063217"/>
                <a:gd name="connsiteY28" fmla="*/ 253742 h 897536"/>
                <a:gd name="connsiteX29" fmla="*/ 616268 w 1063217"/>
                <a:gd name="connsiteY29" fmla="*/ 219643 h 897536"/>
                <a:gd name="connsiteX30" fmla="*/ 617315 w 1063217"/>
                <a:gd name="connsiteY30" fmla="*/ 217357 h 897536"/>
                <a:gd name="connsiteX31" fmla="*/ 617696 w 1063217"/>
                <a:gd name="connsiteY31" fmla="*/ 58765 h 897536"/>
                <a:gd name="connsiteX32" fmla="*/ 621030 w 1063217"/>
                <a:gd name="connsiteY32" fmla="*/ 23047 h 897536"/>
                <a:gd name="connsiteX33" fmla="*/ 627221 w 1063217"/>
                <a:gd name="connsiteY33" fmla="*/ 13998 h 897536"/>
                <a:gd name="connsiteX34" fmla="*/ 660083 w 1063217"/>
                <a:gd name="connsiteY34" fmla="*/ 5997 h 897536"/>
                <a:gd name="connsiteX35" fmla="*/ 804005 w 1063217"/>
                <a:gd name="connsiteY35" fmla="*/ 31143 h 897536"/>
                <a:gd name="connsiteX36" fmla="*/ 777716 w 1063217"/>
                <a:gd name="connsiteY36" fmla="*/ 181733 h 897536"/>
                <a:gd name="connsiteX37" fmla="*/ 791147 w 1063217"/>
                <a:gd name="connsiteY37" fmla="*/ 253361 h 897536"/>
                <a:gd name="connsiteX38" fmla="*/ 806387 w 1063217"/>
                <a:gd name="connsiteY38" fmla="*/ 272792 h 897536"/>
                <a:gd name="connsiteX39" fmla="*/ 908876 w 1063217"/>
                <a:gd name="connsiteY39" fmla="*/ 300510 h 897536"/>
                <a:gd name="connsiteX40" fmla="*/ 1030986 w 1063217"/>
                <a:gd name="connsiteY40" fmla="*/ 296509 h 897536"/>
                <a:gd name="connsiteX41" fmla="*/ 1052703 w 1063217"/>
                <a:gd name="connsiteY41" fmla="*/ 316036 h 897536"/>
                <a:gd name="connsiteX42" fmla="*/ 1053084 w 1063217"/>
                <a:gd name="connsiteY42" fmla="*/ 407761 h 8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3217" h="897536">
                  <a:moveTo>
                    <a:pt x="1053084" y="407761"/>
                  </a:moveTo>
                  <a:cubicBezTo>
                    <a:pt x="1046512" y="423192"/>
                    <a:pt x="1037177" y="437098"/>
                    <a:pt x="1026128" y="448052"/>
                  </a:cubicBezTo>
                  <a:cubicBezTo>
                    <a:pt x="1004030" y="469960"/>
                    <a:pt x="977741" y="478151"/>
                    <a:pt x="957358" y="469579"/>
                  </a:cubicBezTo>
                  <a:cubicBezTo>
                    <a:pt x="951357" y="467007"/>
                    <a:pt x="943261" y="463768"/>
                    <a:pt x="933736" y="460054"/>
                  </a:cubicBezTo>
                  <a:lnTo>
                    <a:pt x="933164" y="459863"/>
                  </a:lnTo>
                  <a:cubicBezTo>
                    <a:pt x="919448" y="454434"/>
                    <a:pt x="902303" y="447576"/>
                    <a:pt x="884206" y="439861"/>
                  </a:cubicBezTo>
                  <a:cubicBezTo>
                    <a:pt x="852583" y="426335"/>
                    <a:pt x="820388" y="431383"/>
                    <a:pt x="798290" y="453291"/>
                  </a:cubicBezTo>
                  <a:cubicBezTo>
                    <a:pt x="777621" y="473770"/>
                    <a:pt x="768287" y="506440"/>
                    <a:pt x="772001" y="545112"/>
                  </a:cubicBezTo>
                  <a:cubicBezTo>
                    <a:pt x="779050" y="619502"/>
                    <a:pt x="791147" y="694083"/>
                    <a:pt x="808196" y="766568"/>
                  </a:cubicBezTo>
                  <a:lnTo>
                    <a:pt x="838391" y="897537"/>
                  </a:lnTo>
                  <a:cubicBezTo>
                    <a:pt x="697897" y="893060"/>
                    <a:pt x="563404" y="855436"/>
                    <a:pt x="443675" y="788285"/>
                  </a:cubicBezTo>
                  <a:cubicBezTo>
                    <a:pt x="373666" y="749042"/>
                    <a:pt x="308705" y="699703"/>
                    <a:pt x="250508" y="641029"/>
                  </a:cubicBezTo>
                  <a:cubicBezTo>
                    <a:pt x="168021" y="557780"/>
                    <a:pt x="104394" y="460435"/>
                    <a:pt x="61817" y="354517"/>
                  </a:cubicBezTo>
                  <a:cubicBezTo>
                    <a:pt x="24765" y="262410"/>
                    <a:pt x="3620" y="163826"/>
                    <a:pt x="0" y="62290"/>
                  </a:cubicBezTo>
                  <a:lnTo>
                    <a:pt x="90488" y="37429"/>
                  </a:lnTo>
                  <a:lnTo>
                    <a:pt x="99346" y="35143"/>
                  </a:lnTo>
                  <a:cubicBezTo>
                    <a:pt x="169355" y="18665"/>
                    <a:pt x="240792" y="7045"/>
                    <a:pt x="311468" y="472"/>
                  </a:cubicBezTo>
                  <a:cubicBezTo>
                    <a:pt x="333566" y="-1623"/>
                    <a:pt x="346234" y="3711"/>
                    <a:pt x="348996" y="7521"/>
                  </a:cubicBezTo>
                  <a:cubicBezTo>
                    <a:pt x="350806" y="9997"/>
                    <a:pt x="348520" y="16189"/>
                    <a:pt x="347853" y="17903"/>
                  </a:cubicBezTo>
                  <a:lnTo>
                    <a:pt x="347567" y="18570"/>
                  </a:lnTo>
                  <a:cubicBezTo>
                    <a:pt x="344615" y="25618"/>
                    <a:pt x="341757" y="32381"/>
                    <a:pt x="339090" y="38953"/>
                  </a:cubicBezTo>
                  <a:cubicBezTo>
                    <a:pt x="334709" y="49621"/>
                    <a:pt x="330708" y="59623"/>
                    <a:pt x="327279" y="68290"/>
                  </a:cubicBezTo>
                  <a:lnTo>
                    <a:pt x="326612" y="69910"/>
                  </a:lnTo>
                  <a:cubicBezTo>
                    <a:pt x="324041" y="76482"/>
                    <a:pt x="321755" y="82292"/>
                    <a:pt x="319754" y="87150"/>
                  </a:cubicBezTo>
                  <a:lnTo>
                    <a:pt x="318230" y="90865"/>
                  </a:lnTo>
                  <a:lnTo>
                    <a:pt x="317945" y="91341"/>
                  </a:lnTo>
                  <a:lnTo>
                    <a:pt x="317659" y="92293"/>
                  </a:lnTo>
                  <a:cubicBezTo>
                    <a:pt x="289941" y="159254"/>
                    <a:pt x="333851" y="241645"/>
                    <a:pt x="415957" y="276507"/>
                  </a:cubicBezTo>
                  <a:cubicBezTo>
                    <a:pt x="480441" y="303748"/>
                    <a:pt x="551402" y="294604"/>
                    <a:pt x="592646" y="253742"/>
                  </a:cubicBezTo>
                  <a:cubicBezTo>
                    <a:pt x="602742" y="243836"/>
                    <a:pt x="610553" y="232311"/>
                    <a:pt x="616268" y="219643"/>
                  </a:cubicBezTo>
                  <a:lnTo>
                    <a:pt x="617315" y="217357"/>
                  </a:lnTo>
                  <a:cubicBezTo>
                    <a:pt x="634270" y="176494"/>
                    <a:pt x="621887" y="85626"/>
                    <a:pt x="617696" y="58765"/>
                  </a:cubicBezTo>
                  <a:cubicBezTo>
                    <a:pt x="615601" y="45049"/>
                    <a:pt x="616744" y="32286"/>
                    <a:pt x="621030" y="23047"/>
                  </a:cubicBezTo>
                  <a:cubicBezTo>
                    <a:pt x="622745" y="19427"/>
                    <a:pt x="624840" y="16474"/>
                    <a:pt x="627221" y="13998"/>
                  </a:cubicBezTo>
                  <a:cubicBezTo>
                    <a:pt x="634460" y="6854"/>
                    <a:pt x="645605" y="4187"/>
                    <a:pt x="660083" y="5997"/>
                  </a:cubicBezTo>
                  <a:cubicBezTo>
                    <a:pt x="708089" y="12093"/>
                    <a:pt x="756380" y="20570"/>
                    <a:pt x="804005" y="31143"/>
                  </a:cubicBezTo>
                  <a:cubicBezTo>
                    <a:pt x="792861" y="81149"/>
                    <a:pt x="784098" y="131727"/>
                    <a:pt x="777716" y="181733"/>
                  </a:cubicBezTo>
                  <a:cubicBezTo>
                    <a:pt x="774383" y="208403"/>
                    <a:pt x="778955" y="233168"/>
                    <a:pt x="791147" y="253361"/>
                  </a:cubicBezTo>
                  <a:cubicBezTo>
                    <a:pt x="795338" y="260505"/>
                    <a:pt x="800481" y="267077"/>
                    <a:pt x="806387" y="272792"/>
                  </a:cubicBezTo>
                  <a:cubicBezTo>
                    <a:pt x="831342" y="296986"/>
                    <a:pt x="867728" y="306892"/>
                    <a:pt x="908876" y="300510"/>
                  </a:cubicBezTo>
                  <a:cubicBezTo>
                    <a:pt x="974408" y="290318"/>
                    <a:pt x="1020509" y="292033"/>
                    <a:pt x="1030986" y="296509"/>
                  </a:cubicBezTo>
                  <a:cubicBezTo>
                    <a:pt x="1039844" y="300224"/>
                    <a:pt x="1047083" y="306892"/>
                    <a:pt x="1052703" y="316036"/>
                  </a:cubicBezTo>
                  <a:cubicBezTo>
                    <a:pt x="1066514" y="339372"/>
                    <a:pt x="1066800" y="375471"/>
                    <a:pt x="1053084" y="407761"/>
                  </a:cubicBezTo>
                </a:path>
              </a:pathLst>
            </a:custGeom>
            <a:solidFill>
              <a:srgbClr val="FFFFFF">
                <a:alpha val="30000"/>
              </a:srgbClr>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40566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Text 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B7F464-3431-4437-ABB9-4EEAC606179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267923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8F2D2-96CA-4E26-8514-FBD38FCF248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54806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B4F26-12A0-4775-A615-C5EA6A4B662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945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9507D-6357-45CA-8101-C7154697280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512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7A9949-9167-4143-A328-0CF4D491480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572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E13F79-DF40-44BE-8AD6-2B497CC347C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5058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A805F-1A0D-4342-A349-575C7B24D34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3858385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5AC33-FF68-42F5-AECD-9591F3686A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190260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B094B-A0FD-46B7-98B6-855FE9AD05D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r>
              <a:rPr lang="sv-SE"/>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3803267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CC0DD2-EB4D-4BC9-BC0E-A8F0C1C0F0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6022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5BAA1-49BC-4AE9-A8F5-8EC02C4BA15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76376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C1F26A-AEA5-48AC-92EB-79F39D815A1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28458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4716AA-2057-4265-BB04-24AC866B261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629666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318CA-6F58-48DD-97C6-378F266789F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727947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C98AEA-45B6-45CD-811D-3646577BD4B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2265534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97C846-8457-4EC2-B5C1-17731033C2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233274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296A98-88C1-42AE-87DE-EDB85CC17F5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1060601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83C65-D853-429C-92BD-83A60E8D592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51237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75367-8D89-4363-A34D-F73980C6F51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35332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E116F7-2575-4626-A78B-7D8C9593843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pSp>
        <p:nvGrpSpPr>
          <p:cNvPr id="29" name="Grupp 28">
            <a:extLst>
              <a:ext uri="{FF2B5EF4-FFF2-40B4-BE49-F238E27FC236}">
                <a16:creationId xmlns:a16="http://schemas.microsoft.com/office/drawing/2014/main" id="{FA877CF2-473C-4802-A76D-75FBBA2BE1EE}"/>
              </a:ext>
            </a:extLst>
          </p:cNvPr>
          <p:cNvGrpSpPr/>
          <p:nvPr/>
        </p:nvGrpSpPr>
        <p:grpSpPr>
          <a:xfrm>
            <a:off x="8604738" y="743964"/>
            <a:ext cx="3367056" cy="4981787"/>
            <a:chOff x="8604738" y="743964"/>
            <a:chExt cx="3367056" cy="4981787"/>
          </a:xfrm>
        </p:grpSpPr>
        <p:sp>
          <p:nvSpPr>
            <p:cNvPr id="12" name="Bild 8">
              <a:extLst>
                <a:ext uri="{FF2B5EF4-FFF2-40B4-BE49-F238E27FC236}">
                  <a16:creationId xmlns:a16="http://schemas.microsoft.com/office/drawing/2014/main" id="{10939FB8-A350-4113-8754-14F3B875A2E5}"/>
                </a:ext>
              </a:extLst>
            </p:cNvPr>
            <p:cNvSpPr/>
            <p:nvPr/>
          </p:nvSpPr>
          <p:spPr>
            <a:xfrm>
              <a:off x="8606103" y="771462"/>
              <a:ext cx="2435037" cy="3026399"/>
            </a:xfrm>
            <a:custGeom>
              <a:avLst/>
              <a:gdLst>
                <a:gd name="connsiteX0" fmla="*/ 256032 w 850777"/>
                <a:gd name="connsiteY0" fmla="*/ 247840 h 1057393"/>
                <a:gd name="connsiteX1" fmla="*/ 0 w 850777"/>
                <a:gd name="connsiteY1" fmla="*/ 823151 h 1057393"/>
                <a:gd name="connsiteX2" fmla="*/ 73057 w 850777"/>
                <a:gd name="connsiteY2" fmla="*/ 805053 h 1057393"/>
                <a:gd name="connsiteX3" fmla="*/ 82868 w 850777"/>
                <a:gd name="connsiteY3" fmla="*/ 802386 h 1057393"/>
                <a:gd name="connsiteX4" fmla="*/ 83344 w 850777"/>
                <a:gd name="connsiteY4" fmla="*/ 802291 h 1057393"/>
                <a:gd name="connsiteX5" fmla="*/ 304895 w 850777"/>
                <a:gd name="connsiteY5" fmla="*/ 766096 h 1057393"/>
                <a:gd name="connsiteX6" fmla="*/ 403955 w 850777"/>
                <a:gd name="connsiteY6" fmla="*/ 800862 h 1057393"/>
                <a:gd name="connsiteX7" fmla="*/ 410432 w 850777"/>
                <a:gd name="connsiteY7" fmla="*/ 877919 h 1057393"/>
                <a:gd name="connsiteX8" fmla="*/ 410147 w 850777"/>
                <a:gd name="connsiteY8" fmla="*/ 878681 h 1057393"/>
                <a:gd name="connsiteX9" fmla="*/ 401860 w 850777"/>
                <a:gd name="connsiteY9" fmla="*/ 898684 h 1057393"/>
                <a:gd name="connsiteX10" fmla="*/ 390049 w 850777"/>
                <a:gd name="connsiteY10" fmla="*/ 928116 h 1057393"/>
                <a:gd name="connsiteX11" fmla="*/ 389382 w 850777"/>
                <a:gd name="connsiteY11" fmla="*/ 929831 h 1057393"/>
                <a:gd name="connsiteX12" fmla="*/ 382524 w 850777"/>
                <a:gd name="connsiteY12" fmla="*/ 946880 h 1057393"/>
                <a:gd name="connsiteX13" fmla="*/ 380524 w 850777"/>
                <a:gd name="connsiteY13" fmla="*/ 951738 h 1057393"/>
                <a:gd name="connsiteX14" fmla="*/ 442436 w 850777"/>
                <a:gd name="connsiteY14" fmla="*/ 1047369 h 1057393"/>
                <a:gd name="connsiteX15" fmla="*/ 544640 w 850777"/>
                <a:gd name="connsiteY15" fmla="*/ 1038892 h 1057393"/>
                <a:gd name="connsiteX16" fmla="*/ 554165 w 850777"/>
                <a:gd name="connsiteY16" fmla="*/ 1025081 h 1057393"/>
                <a:gd name="connsiteX17" fmla="*/ 550069 w 850777"/>
                <a:gd name="connsiteY17" fmla="*/ 903161 h 1057393"/>
                <a:gd name="connsiteX18" fmla="*/ 559594 w 850777"/>
                <a:gd name="connsiteY18" fmla="*/ 826961 h 1057393"/>
                <a:gd name="connsiteX19" fmla="*/ 579120 w 850777"/>
                <a:gd name="connsiteY19" fmla="*/ 799148 h 1057393"/>
                <a:gd name="connsiteX20" fmla="*/ 668465 w 850777"/>
                <a:gd name="connsiteY20" fmla="*/ 771906 h 1057393"/>
                <a:gd name="connsiteX21" fmla="*/ 819626 w 850777"/>
                <a:gd name="connsiteY21" fmla="*/ 798386 h 1057393"/>
                <a:gd name="connsiteX22" fmla="*/ 844772 w 850777"/>
                <a:gd name="connsiteY22" fmla="*/ 654368 h 1057393"/>
                <a:gd name="connsiteX23" fmla="*/ 836390 w 850777"/>
                <a:gd name="connsiteY23" fmla="*/ 621125 h 1057393"/>
                <a:gd name="connsiteX24" fmla="*/ 791718 w 850777"/>
                <a:gd name="connsiteY24" fmla="*/ 611886 h 1057393"/>
                <a:gd name="connsiteX25" fmla="*/ 632841 w 850777"/>
                <a:gd name="connsiteY25" fmla="*/ 611315 h 1057393"/>
                <a:gd name="connsiteX26" fmla="*/ 574262 w 850777"/>
                <a:gd name="connsiteY26" fmla="*/ 410337 h 1057393"/>
                <a:gd name="connsiteX27" fmla="*/ 615982 w 850777"/>
                <a:gd name="connsiteY27" fmla="*/ 348139 h 1057393"/>
                <a:gd name="connsiteX28" fmla="*/ 759143 w 850777"/>
                <a:gd name="connsiteY28" fmla="*/ 312325 h 1057393"/>
                <a:gd name="connsiteX29" fmla="*/ 779717 w 850777"/>
                <a:gd name="connsiteY29" fmla="*/ 320611 h 1057393"/>
                <a:gd name="connsiteX30" fmla="*/ 780764 w 850777"/>
                <a:gd name="connsiteY30" fmla="*/ 321088 h 1057393"/>
                <a:gd name="connsiteX31" fmla="*/ 832485 w 850777"/>
                <a:gd name="connsiteY31" fmla="*/ 342138 h 1057393"/>
                <a:gd name="connsiteX32" fmla="*/ 843820 w 850777"/>
                <a:gd name="connsiteY32" fmla="*/ 342995 h 1057393"/>
                <a:gd name="connsiteX33" fmla="*/ 850297 w 850777"/>
                <a:gd name="connsiteY33" fmla="*/ 305943 h 1057393"/>
                <a:gd name="connsiteX34" fmla="*/ 815531 w 850777"/>
                <a:gd name="connsiteY34" fmla="*/ 93345 h 1057393"/>
                <a:gd name="connsiteX35" fmla="*/ 795719 w 850777"/>
                <a:gd name="connsiteY35" fmla="*/ 0 h 1057393"/>
                <a:gd name="connsiteX36" fmla="*/ 256032 w 850777"/>
                <a:gd name="connsiteY36" fmla="*/ 247840 h 105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50777" h="1057393">
                  <a:moveTo>
                    <a:pt x="256032" y="247840"/>
                  </a:moveTo>
                  <a:cubicBezTo>
                    <a:pt x="100298" y="402050"/>
                    <a:pt x="10096" y="605314"/>
                    <a:pt x="0" y="823151"/>
                  </a:cubicBezTo>
                  <a:lnTo>
                    <a:pt x="73057" y="805053"/>
                  </a:lnTo>
                  <a:lnTo>
                    <a:pt x="82868" y="802386"/>
                  </a:lnTo>
                  <a:lnTo>
                    <a:pt x="83344" y="802291"/>
                  </a:lnTo>
                  <a:cubicBezTo>
                    <a:pt x="155829" y="785336"/>
                    <a:pt x="230315" y="773144"/>
                    <a:pt x="304895" y="766096"/>
                  </a:cubicBezTo>
                  <a:cubicBezTo>
                    <a:pt x="348615" y="761905"/>
                    <a:pt x="384715" y="774573"/>
                    <a:pt x="403955" y="800862"/>
                  </a:cubicBezTo>
                  <a:cubicBezTo>
                    <a:pt x="419672" y="822389"/>
                    <a:pt x="421958" y="850392"/>
                    <a:pt x="410432" y="877919"/>
                  </a:cubicBezTo>
                  <a:lnTo>
                    <a:pt x="410147" y="878681"/>
                  </a:lnTo>
                  <a:cubicBezTo>
                    <a:pt x="407194" y="885539"/>
                    <a:pt x="404432" y="892207"/>
                    <a:pt x="401860" y="898684"/>
                  </a:cubicBezTo>
                  <a:cubicBezTo>
                    <a:pt x="397478" y="909447"/>
                    <a:pt x="393478" y="919448"/>
                    <a:pt x="390049" y="928116"/>
                  </a:cubicBezTo>
                  <a:lnTo>
                    <a:pt x="389382" y="929831"/>
                  </a:lnTo>
                  <a:cubicBezTo>
                    <a:pt x="386810" y="936308"/>
                    <a:pt x="384524" y="942023"/>
                    <a:pt x="382524" y="946880"/>
                  </a:cubicBezTo>
                  <a:lnTo>
                    <a:pt x="380524" y="951738"/>
                  </a:lnTo>
                  <a:cubicBezTo>
                    <a:pt x="367189" y="983647"/>
                    <a:pt x="395478" y="1027462"/>
                    <a:pt x="442436" y="1047369"/>
                  </a:cubicBezTo>
                  <a:cubicBezTo>
                    <a:pt x="480441" y="1063466"/>
                    <a:pt x="523494" y="1059847"/>
                    <a:pt x="544640" y="1038892"/>
                  </a:cubicBezTo>
                  <a:cubicBezTo>
                    <a:pt x="548735" y="1034796"/>
                    <a:pt x="551974" y="1030129"/>
                    <a:pt x="554165" y="1025081"/>
                  </a:cubicBezTo>
                  <a:cubicBezTo>
                    <a:pt x="558451" y="1014698"/>
                    <a:pt x="560261" y="968502"/>
                    <a:pt x="550069" y="903161"/>
                  </a:cubicBezTo>
                  <a:cubicBezTo>
                    <a:pt x="545783" y="875348"/>
                    <a:pt x="549116" y="848963"/>
                    <a:pt x="559594" y="826961"/>
                  </a:cubicBezTo>
                  <a:cubicBezTo>
                    <a:pt x="564547" y="816483"/>
                    <a:pt x="571214" y="807053"/>
                    <a:pt x="579120" y="799148"/>
                  </a:cubicBezTo>
                  <a:cubicBezTo>
                    <a:pt x="601694" y="776764"/>
                    <a:pt x="632651" y="767334"/>
                    <a:pt x="668465" y="771906"/>
                  </a:cubicBezTo>
                  <a:cubicBezTo>
                    <a:pt x="718661" y="778288"/>
                    <a:pt x="769334" y="787146"/>
                    <a:pt x="819626" y="798386"/>
                  </a:cubicBezTo>
                  <a:cubicBezTo>
                    <a:pt x="830199" y="750665"/>
                    <a:pt x="838676" y="702278"/>
                    <a:pt x="844772" y="654368"/>
                  </a:cubicBezTo>
                  <a:cubicBezTo>
                    <a:pt x="846677" y="639604"/>
                    <a:pt x="843820" y="628364"/>
                    <a:pt x="836390" y="621125"/>
                  </a:cubicBezTo>
                  <a:cubicBezTo>
                    <a:pt x="827437" y="612362"/>
                    <a:pt x="810768" y="608933"/>
                    <a:pt x="791718" y="611886"/>
                  </a:cubicBezTo>
                  <a:cubicBezTo>
                    <a:pt x="764762" y="616077"/>
                    <a:pt x="673608" y="628460"/>
                    <a:pt x="632841" y="611315"/>
                  </a:cubicBezTo>
                  <a:cubicBezTo>
                    <a:pt x="565690" y="582835"/>
                    <a:pt x="539401" y="492633"/>
                    <a:pt x="574262" y="410337"/>
                  </a:cubicBezTo>
                  <a:cubicBezTo>
                    <a:pt x="584264" y="386810"/>
                    <a:pt x="598646" y="365284"/>
                    <a:pt x="615982" y="348139"/>
                  </a:cubicBezTo>
                  <a:cubicBezTo>
                    <a:pt x="657987" y="306515"/>
                    <a:pt x="712851" y="292799"/>
                    <a:pt x="759143" y="312325"/>
                  </a:cubicBezTo>
                  <a:cubicBezTo>
                    <a:pt x="764381" y="314516"/>
                    <a:pt x="771430" y="317278"/>
                    <a:pt x="779717" y="320611"/>
                  </a:cubicBezTo>
                  <a:lnTo>
                    <a:pt x="780764" y="321088"/>
                  </a:lnTo>
                  <a:cubicBezTo>
                    <a:pt x="794290" y="326422"/>
                    <a:pt x="812864" y="333756"/>
                    <a:pt x="832485" y="342138"/>
                  </a:cubicBezTo>
                  <a:cubicBezTo>
                    <a:pt x="840962" y="345758"/>
                    <a:pt x="843153" y="343662"/>
                    <a:pt x="843820" y="342995"/>
                  </a:cubicBezTo>
                  <a:cubicBezTo>
                    <a:pt x="847154" y="339661"/>
                    <a:pt x="852392" y="328041"/>
                    <a:pt x="850297" y="305943"/>
                  </a:cubicBezTo>
                  <a:cubicBezTo>
                    <a:pt x="843534" y="234601"/>
                    <a:pt x="831818" y="163068"/>
                    <a:pt x="815531" y="93345"/>
                  </a:cubicBezTo>
                  <a:lnTo>
                    <a:pt x="795719" y="0"/>
                  </a:lnTo>
                  <a:cubicBezTo>
                    <a:pt x="592169" y="16288"/>
                    <a:pt x="401288" y="103918"/>
                    <a:pt x="256032" y="247840"/>
                  </a:cubicBezTo>
                </a:path>
              </a:pathLst>
            </a:custGeom>
            <a:solidFill>
              <a:srgbClr val="FFFFFF">
                <a:alpha val="30000"/>
              </a:srgbClr>
            </a:solid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932D8D16-C5CB-4A65-B46A-90D2CFFC0CC0}"/>
                </a:ext>
              </a:extLst>
            </p:cNvPr>
            <p:cNvSpPr/>
            <p:nvPr/>
          </p:nvSpPr>
          <p:spPr>
            <a:xfrm>
              <a:off x="11007564" y="2557452"/>
              <a:ext cx="964230" cy="3166665"/>
            </a:xfrm>
            <a:custGeom>
              <a:avLst/>
              <a:gdLst>
                <a:gd name="connsiteX0" fmla="*/ 964230 w 964230"/>
                <a:gd name="connsiteY0" fmla="*/ 0 h 3166665"/>
                <a:gd name="connsiteX1" fmla="*/ 964230 w 964230"/>
                <a:gd name="connsiteY1" fmla="*/ 3003138 h 3166665"/>
                <a:gd name="connsiteX2" fmla="*/ 615503 w 964230"/>
                <a:gd name="connsiteY2" fmla="*/ 3111340 h 3166665"/>
                <a:gd name="connsiteX3" fmla="*/ 200678 w 964230"/>
                <a:gd name="connsiteY3" fmla="*/ 3166665 h 3166665"/>
                <a:gd name="connsiteX4" fmla="*/ 100899 w 964230"/>
                <a:gd name="connsiteY4" fmla="*/ 2749830 h 3166665"/>
                <a:gd name="connsiteX5" fmla="*/ 1394 w 964230"/>
                <a:gd name="connsiteY5" fmla="*/ 2142437 h 3166665"/>
                <a:gd name="connsiteX6" fmla="*/ 19660 w 964230"/>
                <a:gd name="connsiteY6" fmla="*/ 2036661 h 3166665"/>
                <a:gd name="connsiteX7" fmla="*/ 52374 w 964230"/>
                <a:gd name="connsiteY7" fmla="*/ 2038842 h 3166665"/>
                <a:gd name="connsiteX8" fmla="*/ 198769 w 964230"/>
                <a:gd name="connsiteY8" fmla="*/ 2098546 h 3166665"/>
                <a:gd name="connsiteX9" fmla="*/ 262017 w 964230"/>
                <a:gd name="connsiteY9" fmla="*/ 2124173 h 3166665"/>
                <a:gd name="connsiteX10" fmla="*/ 671762 w 964230"/>
                <a:gd name="connsiteY10" fmla="*/ 2021669 h 3166665"/>
                <a:gd name="connsiteX11" fmla="*/ 791168 w 964230"/>
                <a:gd name="connsiteY11" fmla="*/ 1843647 h 3166665"/>
                <a:gd name="connsiteX12" fmla="*/ 781625 w 964230"/>
                <a:gd name="connsiteY12" fmla="*/ 1412639 h 3166665"/>
                <a:gd name="connsiteX13" fmla="*/ 622691 w 964230"/>
                <a:gd name="connsiteY13" fmla="*/ 1267334 h 3166665"/>
                <a:gd name="connsiteX14" fmla="*/ 167964 w 964230"/>
                <a:gd name="connsiteY14" fmla="*/ 1265697 h 3166665"/>
                <a:gd name="connsiteX15" fmla="*/ 39832 w 964230"/>
                <a:gd name="connsiteY15" fmla="*/ 1239254 h 3166665"/>
                <a:gd name="connsiteX16" fmla="*/ 28109 w 964230"/>
                <a:gd name="connsiteY16" fmla="*/ 1224259 h 3166665"/>
                <a:gd name="connsiteX17" fmla="*/ 16660 w 964230"/>
                <a:gd name="connsiteY17" fmla="*/ 1145473 h 3166665"/>
                <a:gd name="connsiteX18" fmla="*/ 89175 w 964230"/>
                <a:gd name="connsiteY18" fmla="*/ 731640 h 3166665"/>
                <a:gd name="connsiteX19" fmla="*/ 520731 w 964230"/>
                <a:gd name="connsiteY19" fmla="*/ 806883 h 3166665"/>
                <a:gd name="connsiteX20" fmla="*/ 776720 w 964230"/>
                <a:gd name="connsiteY20" fmla="*/ 729184 h 3166665"/>
                <a:gd name="connsiteX21" fmla="*/ 859596 w 964230"/>
                <a:gd name="connsiteY21" fmla="*/ 432304 h 3166665"/>
                <a:gd name="connsiteX22" fmla="*/ 848147 w 964230"/>
                <a:gd name="connsiteY22" fmla="*/ 82809 h 3166665"/>
                <a:gd name="connsiteX23" fmla="*/ 875409 w 964230"/>
                <a:gd name="connsiteY23" fmla="*/ 43005 h 3166665"/>
                <a:gd name="connsiteX24" fmla="*/ 931350 w 964230"/>
                <a:gd name="connsiteY24" fmla="*/ 7433 h 31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4230" h="3166665">
                  <a:moveTo>
                    <a:pt x="964230" y="0"/>
                  </a:moveTo>
                  <a:lnTo>
                    <a:pt x="964230" y="3003138"/>
                  </a:lnTo>
                  <a:lnTo>
                    <a:pt x="615503" y="3111340"/>
                  </a:lnTo>
                  <a:cubicBezTo>
                    <a:pt x="480027" y="3141197"/>
                    <a:pt x="341349" y="3159816"/>
                    <a:pt x="200678" y="3166665"/>
                  </a:cubicBezTo>
                  <a:lnTo>
                    <a:pt x="100899" y="2749830"/>
                  </a:lnTo>
                  <a:cubicBezTo>
                    <a:pt x="53737" y="2548639"/>
                    <a:pt x="20204" y="2344449"/>
                    <a:pt x="1394" y="2142437"/>
                  </a:cubicBezTo>
                  <a:cubicBezTo>
                    <a:pt x="-4602" y="2079189"/>
                    <a:pt x="10118" y="2046203"/>
                    <a:pt x="19660" y="2036661"/>
                  </a:cubicBezTo>
                  <a:cubicBezTo>
                    <a:pt x="21841" y="2034480"/>
                    <a:pt x="28109" y="2028484"/>
                    <a:pt x="52374" y="2038842"/>
                  </a:cubicBezTo>
                  <a:cubicBezTo>
                    <a:pt x="107170" y="2062288"/>
                    <a:pt x="157875" y="2082464"/>
                    <a:pt x="198769" y="2098546"/>
                  </a:cubicBezTo>
                  <a:cubicBezTo>
                    <a:pt x="224122" y="2108632"/>
                    <a:pt x="246203" y="2117356"/>
                    <a:pt x="262017" y="2124173"/>
                  </a:cubicBezTo>
                  <a:cubicBezTo>
                    <a:pt x="394511" y="2180331"/>
                    <a:pt x="551536" y="2140802"/>
                    <a:pt x="671762" y="2021669"/>
                  </a:cubicBezTo>
                  <a:cubicBezTo>
                    <a:pt x="721378" y="1972598"/>
                    <a:pt x="762816" y="1910985"/>
                    <a:pt x="791168" y="1843647"/>
                  </a:cubicBezTo>
                  <a:cubicBezTo>
                    <a:pt x="853871" y="1695346"/>
                    <a:pt x="850053" y="1534228"/>
                    <a:pt x="781625" y="1412639"/>
                  </a:cubicBezTo>
                  <a:cubicBezTo>
                    <a:pt x="744278" y="1345576"/>
                    <a:pt x="689210" y="1295414"/>
                    <a:pt x="622691" y="1267334"/>
                  </a:cubicBezTo>
                  <a:cubicBezTo>
                    <a:pt x="506011" y="1218263"/>
                    <a:pt x="245113" y="1253702"/>
                    <a:pt x="167964" y="1265697"/>
                  </a:cubicBezTo>
                  <a:cubicBezTo>
                    <a:pt x="113441" y="1274149"/>
                    <a:pt x="65732" y="1264063"/>
                    <a:pt x="39832" y="1239254"/>
                  </a:cubicBezTo>
                  <a:cubicBezTo>
                    <a:pt x="35199" y="1234620"/>
                    <a:pt x="31109" y="1229439"/>
                    <a:pt x="28109" y="1224259"/>
                  </a:cubicBezTo>
                  <a:cubicBezTo>
                    <a:pt x="16660" y="1204630"/>
                    <a:pt x="12570" y="1177369"/>
                    <a:pt x="16660" y="1145473"/>
                  </a:cubicBezTo>
                  <a:cubicBezTo>
                    <a:pt x="34108" y="1007530"/>
                    <a:pt x="58645" y="868765"/>
                    <a:pt x="89175" y="731640"/>
                  </a:cubicBezTo>
                  <a:cubicBezTo>
                    <a:pt x="231755" y="763264"/>
                    <a:pt x="376516" y="788617"/>
                    <a:pt x="520731" y="806883"/>
                  </a:cubicBezTo>
                  <a:cubicBezTo>
                    <a:pt x="623782" y="819968"/>
                    <a:pt x="712110" y="793250"/>
                    <a:pt x="776720" y="729184"/>
                  </a:cubicBezTo>
                  <a:cubicBezTo>
                    <a:pt x="847600" y="658850"/>
                    <a:pt x="877862" y="550894"/>
                    <a:pt x="859596" y="432304"/>
                  </a:cubicBezTo>
                  <a:cubicBezTo>
                    <a:pt x="830425" y="244743"/>
                    <a:pt x="835605" y="112796"/>
                    <a:pt x="848147" y="82809"/>
                  </a:cubicBezTo>
                  <a:cubicBezTo>
                    <a:pt x="854415" y="68086"/>
                    <a:pt x="863686" y="54729"/>
                    <a:pt x="875409" y="43005"/>
                  </a:cubicBezTo>
                  <a:cubicBezTo>
                    <a:pt x="890539" y="28011"/>
                    <a:pt x="909588" y="16118"/>
                    <a:pt x="931350" y="7433"/>
                  </a:cubicBezTo>
                  <a:close/>
                </a:path>
              </a:pathLst>
            </a:custGeom>
            <a:solidFill>
              <a:srgbClr val="FFFFFF">
                <a:alpha val="30000"/>
              </a:srgbClr>
            </a:solid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675B91A1-7002-4D75-9DD1-E959CE2742A2}"/>
                </a:ext>
              </a:extLst>
            </p:cNvPr>
            <p:cNvSpPr/>
            <p:nvPr/>
          </p:nvSpPr>
          <p:spPr>
            <a:xfrm>
              <a:off x="10359743" y="743964"/>
              <a:ext cx="1612051" cy="2467681"/>
            </a:xfrm>
            <a:custGeom>
              <a:avLst/>
              <a:gdLst>
                <a:gd name="connsiteX0" fmla="*/ 676477 w 1612051"/>
                <a:gd name="connsiteY0" fmla="*/ 1056 h 2467681"/>
                <a:gd name="connsiteX1" fmla="*/ 1398305 w 1612051"/>
                <a:gd name="connsiteY1" fmla="*/ 85942 h 2467681"/>
                <a:gd name="connsiteX2" fmla="*/ 1612051 w 1612051"/>
                <a:gd name="connsiteY2" fmla="*/ 155192 h 2467681"/>
                <a:gd name="connsiteX3" fmla="*/ 1612051 w 1612051"/>
                <a:gd name="connsiteY3" fmla="*/ 1653877 h 2467681"/>
                <a:gd name="connsiteX4" fmla="*/ 1562297 w 1612051"/>
                <a:gd name="connsiteY4" fmla="*/ 1661844 h 2467681"/>
                <a:gd name="connsiteX5" fmla="*/ 1413636 w 1612051"/>
                <a:gd name="connsiteY5" fmla="*/ 1745537 h 2467681"/>
                <a:gd name="connsiteX6" fmla="*/ 1352298 w 1612051"/>
                <a:gd name="connsiteY6" fmla="*/ 1835503 h 2467681"/>
                <a:gd name="connsiteX7" fmla="*/ 1353388 w 1612051"/>
                <a:gd name="connsiteY7" fmla="*/ 2269783 h 2467681"/>
                <a:gd name="connsiteX8" fmla="*/ 1314675 w 1612051"/>
                <a:gd name="connsiteY8" fmla="*/ 2431719 h 2467681"/>
                <a:gd name="connsiteX9" fmla="*/ 1188455 w 1612051"/>
                <a:gd name="connsiteY9" fmla="*/ 2465796 h 2467681"/>
                <a:gd name="connsiteX10" fmla="*/ 734818 w 1612051"/>
                <a:gd name="connsiteY10" fmla="*/ 2384554 h 2467681"/>
                <a:gd name="connsiteX11" fmla="*/ 818238 w 1612051"/>
                <a:gd name="connsiteY11" fmla="*/ 1919469 h 2467681"/>
                <a:gd name="connsiteX12" fmla="*/ 748176 w 1612051"/>
                <a:gd name="connsiteY12" fmla="*/ 1692651 h 2467681"/>
                <a:gd name="connsiteX13" fmla="*/ 487553 w 1612051"/>
                <a:gd name="connsiteY13" fmla="*/ 1623951 h 2467681"/>
                <a:gd name="connsiteX14" fmla="*/ 117064 w 1612051"/>
                <a:gd name="connsiteY14" fmla="*/ 1632675 h 2467681"/>
                <a:gd name="connsiteX15" fmla="*/ 32554 w 1612051"/>
                <a:gd name="connsiteY15" fmla="*/ 1262186 h 2467681"/>
                <a:gd name="connsiteX16" fmla="*/ 117883 w 1612051"/>
                <a:gd name="connsiteY16" fmla="*/ 1134329 h 2467681"/>
                <a:gd name="connsiteX17" fmla="*/ 357240 w 1612051"/>
                <a:gd name="connsiteY17" fmla="*/ 1064811 h 2467681"/>
                <a:gd name="connsiteX18" fmla="*/ 422125 w 1612051"/>
                <a:gd name="connsiteY18" fmla="*/ 1090982 h 2467681"/>
                <a:gd name="connsiteX19" fmla="*/ 566611 w 1612051"/>
                <a:gd name="connsiteY19" fmla="*/ 1149868 h 2467681"/>
                <a:gd name="connsiteX20" fmla="*/ 769985 w 1612051"/>
                <a:gd name="connsiteY20" fmla="*/ 1119606 h 2467681"/>
                <a:gd name="connsiteX21" fmla="*/ 834051 w 1612051"/>
                <a:gd name="connsiteY21" fmla="*/ 887882 h 2467681"/>
                <a:gd name="connsiteX22" fmla="*/ 731272 w 1612051"/>
                <a:gd name="connsiteY22" fmla="*/ 258952 h 24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2051" h="2467681">
                  <a:moveTo>
                    <a:pt x="676477" y="1056"/>
                  </a:moveTo>
                  <a:cubicBezTo>
                    <a:pt x="919226" y="-5998"/>
                    <a:pt x="1162666" y="22313"/>
                    <a:pt x="1398305" y="85942"/>
                  </a:cubicBezTo>
                  <a:lnTo>
                    <a:pt x="1612051" y="155192"/>
                  </a:lnTo>
                  <a:lnTo>
                    <a:pt x="1612051" y="1653877"/>
                  </a:lnTo>
                  <a:lnTo>
                    <a:pt x="1562297" y="1661844"/>
                  </a:lnTo>
                  <a:cubicBezTo>
                    <a:pt x="1504942" y="1677656"/>
                    <a:pt x="1453711" y="1705770"/>
                    <a:pt x="1413636" y="1745537"/>
                  </a:cubicBezTo>
                  <a:cubicBezTo>
                    <a:pt x="1387465" y="1771709"/>
                    <a:pt x="1366746" y="1801698"/>
                    <a:pt x="1352298" y="1835503"/>
                  </a:cubicBezTo>
                  <a:cubicBezTo>
                    <a:pt x="1306226" y="1945641"/>
                    <a:pt x="1344936" y="2216621"/>
                    <a:pt x="1353388" y="2269783"/>
                  </a:cubicBezTo>
                  <a:cubicBezTo>
                    <a:pt x="1363746" y="2337939"/>
                    <a:pt x="1349845" y="2397096"/>
                    <a:pt x="1314675" y="2431719"/>
                  </a:cubicBezTo>
                  <a:cubicBezTo>
                    <a:pt x="1285507" y="2460887"/>
                    <a:pt x="1241613" y="2472611"/>
                    <a:pt x="1188455" y="2465796"/>
                  </a:cubicBezTo>
                  <a:cubicBezTo>
                    <a:pt x="1037151" y="2446439"/>
                    <a:pt x="884757" y="2419177"/>
                    <a:pt x="734818" y="2384554"/>
                  </a:cubicBezTo>
                  <a:cubicBezTo>
                    <a:pt x="770529" y="2230254"/>
                    <a:pt x="798338" y="2073770"/>
                    <a:pt x="818238" y="1919469"/>
                  </a:cubicBezTo>
                  <a:cubicBezTo>
                    <a:pt x="829689" y="1828413"/>
                    <a:pt x="804609" y="1747993"/>
                    <a:pt x="748176" y="1692651"/>
                  </a:cubicBezTo>
                  <a:cubicBezTo>
                    <a:pt x="685747" y="1632131"/>
                    <a:pt x="593329" y="1607594"/>
                    <a:pt x="487553" y="1623951"/>
                  </a:cubicBezTo>
                  <a:cubicBezTo>
                    <a:pt x="301901" y="1652847"/>
                    <a:pt x="158230" y="1650123"/>
                    <a:pt x="117064" y="1632675"/>
                  </a:cubicBezTo>
                  <a:cubicBezTo>
                    <a:pt x="4474" y="1584966"/>
                    <a:pt x="-33693" y="1418670"/>
                    <a:pt x="32554" y="1262186"/>
                  </a:cubicBezTo>
                  <a:cubicBezTo>
                    <a:pt x="52998" y="1213387"/>
                    <a:pt x="82716" y="1169224"/>
                    <a:pt x="117883" y="1134329"/>
                  </a:cubicBezTo>
                  <a:cubicBezTo>
                    <a:pt x="192579" y="1060721"/>
                    <a:pt x="284178" y="1034006"/>
                    <a:pt x="357240" y="1064811"/>
                  </a:cubicBezTo>
                  <a:cubicBezTo>
                    <a:pt x="373597" y="1071625"/>
                    <a:pt x="395953" y="1080624"/>
                    <a:pt x="422125" y="1090982"/>
                  </a:cubicBezTo>
                  <a:cubicBezTo>
                    <a:pt x="462472" y="1107067"/>
                    <a:pt x="512362" y="1126968"/>
                    <a:pt x="566611" y="1149868"/>
                  </a:cubicBezTo>
                  <a:cubicBezTo>
                    <a:pt x="642128" y="1182038"/>
                    <a:pt x="718461" y="1170858"/>
                    <a:pt x="769985" y="1119606"/>
                  </a:cubicBezTo>
                  <a:cubicBezTo>
                    <a:pt x="820691" y="1069444"/>
                    <a:pt x="843319" y="987115"/>
                    <a:pt x="834051" y="887882"/>
                  </a:cubicBezTo>
                  <a:cubicBezTo>
                    <a:pt x="814148" y="676603"/>
                    <a:pt x="779528" y="465051"/>
                    <a:pt x="731272" y="258952"/>
                  </a:cubicBezTo>
                  <a:close/>
                </a:path>
              </a:pathLst>
            </a:custGeom>
            <a:solidFill>
              <a:srgbClr val="FFFFFF">
                <a:alpha val="30000"/>
              </a:srgbClr>
            </a:solidFill>
            <a:ln w="9525" cap="flat">
              <a:noFill/>
              <a:prstDash val="solid"/>
              <a:miter/>
            </a:ln>
          </p:spPr>
          <p:txBody>
            <a:bodyPr rtlCol="0" anchor="ctr"/>
            <a:lstStyle/>
            <a:p>
              <a:endParaRPr lang="sv-SE"/>
            </a:p>
          </p:txBody>
        </p:sp>
        <p:sp>
          <p:nvSpPr>
            <p:cNvPr id="15" name="Bild 8">
              <a:extLst>
                <a:ext uri="{FF2B5EF4-FFF2-40B4-BE49-F238E27FC236}">
                  <a16:creationId xmlns:a16="http://schemas.microsoft.com/office/drawing/2014/main" id="{E17AC74F-45E3-4B85-A784-470235F150F6}"/>
                </a:ext>
              </a:extLst>
            </p:cNvPr>
            <p:cNvSpPr/>
            <p:nvPr/>
          </p:nvSpPr>
          <p:spPr>
            <a:xfrm>
              <a:off x="8604738" y="3156884"/>
              <a:ext cx="3043068" cy="2568867"/>
            </a:xfrm>
            <a:custGeom>
              <a:avLst/>
              <a:gdLst>
                <a:gd name="connsiteX0" fmla="*/ 1053084 w 1063217"/>
                <a:gd name="connsiteY0" fmla="*/ 407761 h 897536"/>
                <a:gd name="connsiteX1" fmla="*/ 1026128 w 1063217"/>
                <a:gd name="connsiteY1" fmla="*/ 448052 h 897536"/>
                <a:gd name="connsiteX2" fmla="*/ 957358 w 1063217"/>
                <a:gd name="connsiteY2" fmla="*/ 469579 h 897536"/>
                <a:gd name="connsiteX3" fmla="*/ 933736 w 1063217"/>
                <a:gd name="connsiteY3" fmla="*/ 460054 h 897536"/>
                <a:gd name="connsiteX4" fmla="*/ 933164 w 1063217"/>
                <a:gd name="connsiteY4" fmla="*/ 459863 h 897536"/>
                <a:gd name="connsiteX5" fmla="*/ 884206 w 1063217"/>
                <a:gd name="connsiteY5" fmla="*/ 439861 h 897536"/>
                <a:gd name="connsiteX6" fmla="*/ 798290 w 1063217"/>
                <a:gd name="connsiteY6" fmla="*/ 453291 h 897536"/>
                <a:gd name="connsiteX7" fmla="*/ 772001 w 1063217"/>
                <a:gd name="connsiteY7" fmla="*/ 545112 h 897536"/>
                <a:gd name="connsiteX8" fmla="*/ 808196 w 1063217"/>
                <a:gd name="connsiteY8" fmla="*/ 766568 h 897536"/>
                <a:gd name="connsiteX9" fmla="*/ 838391 w 1063217"/>
                <a:gd name="connsiteY9" fmla="*/ 897537 h 897536"/>
                <a:gd name="connsiteX10" fmla="*/ 443675 w 1063217"/>
                <a:gd name="connsiteY10" fmla="*/ 788285 h 897536"/>
                <a:gd name="connsiteX11" fmla="*/ 250508 w 1063217"/>
                <a:gd name="connsiteY11" fmla="*/ 641029 h 897536"/>
                <a:gd name="connsiteX12" fmla="*/ 61817 w 1063217"/>
                <a:gd name="connsiteY12" fmla="*/ 354517 h 897536"/>
                <a:gd name="connsiteX13" fmla="*/ 0 w 1063217"/>
                <a:gd name="connsiteY13" fmla="*/ 62290 h 897536"/>
                <a:gd name="connsiteX14" fmla="*/ 90488 w 1063217"/>
                <a:gd name="connsiteY14" fmla="*/ 37429 h 897536"/>
                <a:gd name="connsiteX15" fmla="*/ 99346 w 1063217"/>
                <a:gd name="connsiteY15" fmla="*/ 35143 h 897536"/>
                <a:gd name="connsiteX16" fmla="*/ 311468 w 1063217"/>
                <a:gd name="connsiteY16" fmla="*/ 472 h 897536"/>
                <a:gd name="connsiteX17" fmla="*/ 348996 w 1063217"/>
                <a:gd name="connsiteY17" fmla="*/ 7521 h 897536"/>
                <a:gd name="connsiteX18" fmla="*/ 347853 w 1063217"/>
                <a:gd name="connsiteY18" fmla="*/ 17903 h 897536"/>
                <a:gd name="connsiteX19" fmla="*/ 347567 w 1063217"/>
                <a:gd name="connsiteY19" fmla="*/ 18570 h 897536"/>
                <a:gd name="connsiteX20" fmla="*/ 339090 w 1063217"/>
                <a:gd name="connsiteY20" fmla="*/ 38953 h 897536"/>
                <a:gd name="connsiteX21" fmla="*/ 327279 w 1063217"/>
                <a:gd name="connsiteY21" fmla="*/ 68290 h 897536"/>
                <a:gd name="connsiteX22" fmla="*/ 326612 w 1063217"/>
                <a:gd name="connsiteY22" fmla="*/ 69910 h 897536"/>
                <a:gd name="connsiteX23" fmla="*/ 319754 w 1063217"/>
                <a:gd name="connsiteY23" fmla="*/ 87150 h 897536"/>
                <a:gd name="connsiteX24" fmla="*/ 318230 w 1063217"/>
                <a:gd name="connsiteY24" fmla="*/ 90865 h 897536"/>
                <a:gd name="connsiteX25" fmla="*/ 317945 w 1063217"/>
                <a:gd name="connsiteY25" fmla="*/ 91341 h 897536"/>
                <a:gd name="connsiteX26" fmla="*/ 317659 w 1063217"/>
                <a:gd name="connsiteY26" fmla="*/ 92293 h 897536"/>
                <a:gd name="connsiteX27" fmla="*/ 415957 w 1063217"/>
                <a:gd name="connsiteY27" fmla="*/ 276507 h 897536"/>
                <a:gd name="connsiteX28" fmla="*/ 592646 w 1063217"/>
                <a:gd name="connsiteY28" fmla="*/ 253742 h 897536"/>
                <a:gd name="connsiteX29" fmla="*/ 616268 w 1063217"/>
                <a:gd name="connsiteY29" fmla="*/ 219643 h 897536"/>
                <a:gd name="connsiteX30" fmla="*/ 617315 w 1063217"/>
                <a:gd name="connsiteY30" fmla="*/ 217357 h 897536"/>
                <a:gd name="connsiteX31" fmla="*/ 617696 w 1063217"/>
                <a:gd name="connsiteY31" fmla="*/ 58765 h 897536"/>
                <a:gd name="connsiteX32" fmla="*/ 621030 w 1063217"/>
                <a:gd name="connsiteY32" fmla="*/ 23047 h 897536"/>
                <a:gd name="connsiteX33" fmla="*/ 627221 w 1063217"/>
                <a:gd name="connsiteY33" fmla="*/ 13998 h 897536"/>
                <a:gd name="connsiteX34" fmla="*/ 660083 w 1063217"/>
                <a:gd name="connsiteY34" fmla="*/ 5997 h 897536"/>
                <a:gd name="connsiteX35" fmla="*/ 804005 w 1063217"/>
                <a:gd name="connsiteY35" fmla="*/ 31143 h 897536"/>
                <a:gd name="connsiteX36" fmla="*/ 777716 w 1063217"/>
                <a:gd name="connsiteY36" fmla="*/ 181733 h 897536"/>
                <a:gd name="connsiteX37" fmla="*/ 791147 w 1063217"/>
                <a:gd name="connsiteY37" fmla="*/ 253361 h 897536"/>
                <a:gd name="connsiteX38" fmla="*/ 806387 w 1063217"/>
                <a:gd name="connsiteY38" fmla="*/ 272792 h 897536"/>
                <a:gd name="connsiteX39" fmla="*/ 908876 w 1063217"/>
                <a:gd name="connsiteY39" fmla="*/ 300510 h 897536"/>
                <a:gd name="connsiteX40" fmla="*/ 1030986 w 1063217"/>
                <a:gd name="connsiteY40" fmla="*/ 296509 h 897536"/>
                <a:gd name="connsiteX41" fmla="*/ 1052703 w 1063217"/>
                <a:gd name="connsiteY41" fmla="*/ 316036 h 897536"/>
                <a:gd name="connsiteX42" fmla="*/ 1053084 w 1063217"/>
                <a:gd name="connsiteY42" fmla="*/ 407761 h 8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3217" h="897536">
                  <a:moveTo>
                    <a:pt x="1053084" y="407761"/>
                  </a:moveTo>
                  <a:cubicBezTo>
                    <a:pt x="1046512" y="423192"/>
                    <a:pt x="1037177" y="437098"/>
                    <a:pt x="1026128" y="448052"/>
                  </a:cubicBezTo>
                  <a:cubicBezTo>
                    <a:pt x="1004030" y="469960"/>
                    <a:pt x="977741" y="478151"/>
                    <a:pt x="957358" y="469579"/>
                  </a:cubicBezTo>
                  <a:cubicBezTo>
                    <a:pt x="951357" y="467007"/>
                    <a:pt x="943261" y="463768"/>
                    <a:pt x="933736" y="460054"/>
                  </a:cubicBezTo>
                  <a:lnTo>
                    <a:pt x="933164" y="459863"/>
                  </a:lnTo>
                  <a:cubicBezTo>
                    <a:pt x="919448" y="454434"/>
                    <a:pt x="902303" y="447576"/>
                    <a:pt x="884206" y="439861"/>
                  </a:cubicBezTo>
                  <a:cubicBezTo>
                    <a:pt x="852583" y="426335"/>
                    <a:pt x="820388" y="431383"/>
                    <a:pt x="798290" y="453291"/>
                  </a:cubicBezTo>
                  <a:cubicBezTo>
                    <a:pt x="777621" y="473770"/>
                    <a:pt x="768287" y="506440"/>
                    <a:pt x="772001" y="545112"/>
                  </a:cubicBezTo>
                  <a:cubicBezTo>
                    <a:pt x="779050" y="619502"/>
                    <a:pt x="791147" y="694083"/>
                    <a:pt x="808196" y="766568"/>
                  </a:cubicBezTo>
                  <a:lnTo>
                    <a:pt x="838391" y="897537"/>
                  </a:lnTo>
                  <a:cubicBezTo>
                    <a:pt x="697897" y="893060"/>
                    <a:pt x="563404" y="855436"/>
                    <a:pt x="443675" y="788285"/>
                  </a:cubicBezTo>
                  <a:cubicBezTo>
                    <a:pt x="373666" y="749042"/>
                    <a:pt x="308705" y="699703"/>
                    <a:pt x="250508" y="641029"/>
                  </a:cubicBezTo>
                  <a:cubicBezTo>
                    <a:pt x="168021" y="557780"/>
                    <a:pt x="104394" y="460435"/>
                    <a:pt x="61817" y="354517"/>
                  </a:cubicBezTo>
                  <a:cubicBezTo>
                    <a:pt x="24765" y="262410"/>
                    <a:pt x="3620" y="163826"/>
                    <a:pt x="0" y="62290"/>
                  </a:cubicBezTo>
                  <a:lnTo>
                    <a:pt x="90488" y="37429"/>
                  </a:lnTo>
                  <a:lnTo>
                    <a:pt x="99346" y="35143"/>
                  </a:lnTo>
                  <a:cubicBezTo>
                    <a:pt x="169355" y="18665"/>
                    <a:pt x="240792" y="7045"/>
                    <a:pt x="311468" y="472"/>
                  </a:cubicBezTo>
                  <a:cubicBezTo>
                    <a:pt x="333566" y="-1623"/>
                    <a:pt x="346234" y="3711"/>
                    <a:pt x="348996" y="7521"/>
                  </a:cubicBezTo>
                  <a:cubicBezTo>
                    <a:pt x="350806" y="9997"/>
                    <a:pt x="348520" y="16189"/>
                    <a:pt x="347853" y="17903"/>
                  </a:cubicBezTo>
                  <a:lnTo>
                    <a:pt x="347567" y="18570"/>
                  </a:lnTo>
                  <a:cubicBezTo>
                    <a:pt x="344615" y="25618"/>
                    <a:pt x="341757" y="32381"/>
                    <a:pt x="339090" y="38953"/>
                  </a:cubicBezTo>
                  <a:cubicBezTo>
                    <a:pt x="334709" y="49621"/>
                    <a:pt x="330708" y="59623"/>
                    <a:pt x="327279" y="68290"/>
                  </a:cubicBezTo>
                  <a:lnTo>
                    <a:pt x="326612" y="69910"/>
                  </a:lnTo>
                  <a:cubicBezTo>
                    <a:pt x="324041" y="76482"/>
                    <a:pt x="321755" y="82292"/>
                    <a:pt x="319754" y="87150"/>
                  </a:cubicBezTo>
                  <a:lnTo>
                    <a:pt x="318230" y="90865"/>
                  </a:lnTo>
                  <a:lnTo>
                    <a:pt x="317945" y="91341"/>
                  </a:lnTo>
                  <a:lnTo>
                    <a:pt x="317659" y="92293"/>
                  </a:lnTo>
                  <a:cubicBezTo>
                    <a:pt x="289941" y="159254"/>
                    <a:pt x="333851" y="241645"/>
                    <a:pt x="415957" y="276507"/>
                  </a:cubicBezTo>
                  <a:cubicBezTo>
                    <a:pt x="480441" y="303748"/>
                    <a:pt x="551402" y="294604"/>
                    <a:pt x="592646" y="253742"/>
                  </a:cubicBezTo>
                  <a:cubicBezTo>
                    <a:pt x="602742" y="243836"/>
                    <a:pt x="610553" y="232311"/>
                    <a:pt x="616268" y="219643"/>
                  </a:cubicBezTo>
                  <a:lnTo>
                    <a:pt x="617315" y="217357"/>
                  </a:lnTo>
                  <a:cubicBezTo>
                    <a:pt x="634270" y="176494"/>
                    <a:pt x="621887" y="85626"/>
                    <a:pt x="617696" y="58765"/>
                  </a:cubicBezTo>
                  <a:cubicBezTo>
                    <a:pt x="615601" y="45049"/>
                    <a:pt x="616744" y="32286"/>
                    <a:pt x="621030" y="23047"/>
                  </a:cubicBezTo>
                  <a:cubicBezTo>
                    <a:pt x="622745" y="19427"/>
                    <a:pt x="624840" y="16474"/>
                    <a:pt x="627221" y="13998"/>
                  </a:cubicBezTo>
                  <a:cubicBezTo>
                    <a:pt x="634460" y="6854"/>
                    <a:pt x="645605" y="4187"/>
                    <a:pt x="660083" y="5997"/>
                  </a:cubicBezTo>
                  <a:cubicBezTo>
                    <a:pt x="708089" y="12093"/>
                    <a:pt x="756380" y="20570"/>
                    <a:pt x="804005" y="31143"/>
                  </a:cubicBezTo>
                  <a:cubicBezTo>
                    <a:pt x="792861" y="81149"/>
                    <a:pt x="784098" y="131727"/>
                    <a:pt x="777716" y="181733"/>
                  </a:cubicBezTo>
                  <a:cubicBezTo>
                    <a:pt x="774383" y="208403"/>
                    <a:pt x="778955" y="233168"/>
                    <a:pt x="791147" y="253361"/>
                  </a:cubicBezTo>
                  <a:cubicBezTo>
                    <a:pt x="795338" y="260505"/>
                    <a:pt x="800481" y="267077"/>
                    <a:pt x="806387" y="272792"/>
                  </a:cubicBezTo>
                  <a:cubicBezTo>
                    <a:pt x="831342" y="296986"/>
                    <a:pt x="867728" y="306892"/>
                    <a:pt x="908876" y="300510"/>
                  </a:cubicBezTo>
                  <a:cubicBezTo>
                    <a:pt x="974408" y="290318"/>
                    <a:pt x="1020509" y="292033"/>
                    <a:pt x="1030986" y="296509"/>
                  </a:cubicBezTo>
                  <a:cubicBezTo>
                    <a:pt x="1039844" y="300224"/>
                    <a:pt x="1047083" y="306892"/>
                    <a:pt x="1052703" y="316036"/>
                  </a:cubicBezTo>
                  <a:cubicBezTo>
                    <a:pt x="1066514" y="339372"/>
                    <a:pt x="1066800" y="375471"/>
                    <a:pt x="1053084" y="407761"/>
                  </a:cubicBezTo>
                </a:path>
              </a:pathLst>
            </a:custGeom>
            <a:solidFill>
              <a:srgbClr val="FFFFFF">
                <a:alpha val="30000"/>
              </a:srgbClr>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315684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78343A-7C56-4A8D-9AC6-9ED01189F03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2578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BFF11B-1D2D-4EEE-A7CC-C84C2ADF2E5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5629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AC788C-7A6A-433E-B1B4-69E2FE9A87E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15300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98AEA-3BBF-4FA7-930B-720E8E1C4A2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534231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579999" cy="2042841"/>
          </a:xfrm>
        </p:spPr>
        <p:txBody>
          <a:bodyPr/>
          <a:lstStyle>
            <a:lvl1pPr>
              <a:defRPr/>
            </a:lvl1pPr>
          </a:lstStyle>
          <a:p>
            <a:r>
              <a:rPr lang="sv-SE"/>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underrubrik</a:t>
            </a:r>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FD9A83-AA4D-4DED-B3DB-41572F42603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23217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126299-46F7-4BA9-8812-EC7870A4DE2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53671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123A8C-C85B-4190-BC1A-4A77A029337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43279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C3C94A-01BA-48F6-B8C9-FB36189554F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28" name="Platshållare för text 27">
            <a:extLst>
              <a:ext uri="{FF2B5EF4-FFF2-40B4-BE49-F238E27FC236}">
                <a16:creationId xmlns:a16="http://schemas.microsoft.com/office/drawing/2014/main" id="{5A3F7A06-4717-48DB-A24A-FAB599A0A357}"/>
              </a:ext>
            </a:extLst>
          </p:cNvPr>
          <p:cNvSpPr>
            <a:spLocks noGrp="1"/>
          </p:cNvSpPr>
          <p:nvPr>
            <p:ph type="body" sz="quarter" idx="14" hasCustomPrompt="1"/>
          </p:nvPr>
        </p:nvSpPr>
        <p:spPr>
          <a:xfrm>
            <a:off x="8604738" y="743964"/>
            <a:ext cx="3367056" cy="4981787"/>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
              </a:t>
            </a:r>
          </a:p>
        </p:txBody>
      </p:sp>
    </p:spTree>
    <p:extLst>
      <p:ext uri="{BB962C8B-B14F-4D97-AF65-F5344CB8AC3E}">
        <p14:creationId xmlns:p14="http://schemas.microsoft.com/office/powerpoint/2010/main" val="1854371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1919F5-E930-4610-B89B-ADA0F7A2A0C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17768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 Text 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solidFill>
                  <a:schemeClr val="bg1"/>
                </a:solidFill>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54AF5B-A1DC-41D3-8848-0A7D68679F3D}"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67699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578B1-D6C6-4FC7-BAA2-9B420C79972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27510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5FFE27-2D93-4F76-AC48-E3E369A6C4F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47361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9B4BC5-BFCC-460B-B89E-09A1AFF4C5E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60775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solidFill>
                  <a:schemeClr val="bg1"/>
                </a:solidFill>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7937D-6ACA-4776-817D-AF8C03EF7B2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56289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solidFill>
                  <a:schemeClr val="bg1"/>
                </a:solidFill>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04784-6E3D-42A6-9548-B4E22D78B2D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10565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solidFill>
                  <a:schemeClr val="bg1"/>
                </a:solidFill>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98CDBC-7EBB-4EC3-BAB8-FBBC9AF2CF4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6907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C7A12B-74B0-4CEF-8F48-8CC7261C148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3195803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8B0CF3-F71B-4AEB-944B-C55EDB0C44D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solidFill>
            <a:schemeClr val="accent1"/>
          </a:solid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74694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792A51-E11E-44D1-88F6-4C08208D438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r>
              <a:rPr lang="sv-SE"/>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855242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FDD5F-2B15-484A-BBE4-DAA1E0F987A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solidFill>
            <a:schemeClr val="accent1"/>
          </a:solid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805867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AD6109-06EB-41E1-9001-C72F2E37840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solidFill>
            <a:schemeClr val="accent1"/>
          </a:solid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564764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3FA156-47F9-436D-9882-808BE31815B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solidFill>
            <a:schemeClr val="accent1"/>
          </a:solid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129612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82D46-6D86-42EE-84DF-CEC5B170CEB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86014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579999" cy="2042841"/>
          </a:xfrm>
        </p:spPr>
        <p:txBody>
          <a:bodyPr/>
          <a:lstStyle>
            <a:lvl1pPr>
              <a:defRPr/>
            </a:lvl1pPr>
          </a:lstStyle>
          <a:p>
            <a:r>
              <a:rPr lang="sv-SE"/>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a:t>
            </a:r>
            <a:r>
              <a:rPr lang="sv-SE" err="1"/>
              <a:t>underubrik</a:t>
            </a:r>
            <a:endParaRPr lang="sv-SE"/>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694B9A-E5DD-442F-9433-EF6D52CF9D3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240979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299511-AE9B-4663-A2EB-7EB7A6E1CC9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solidFill>
            <a:schemeClr val="accent1"/>
          </a:solid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094714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90B42D-925D-451D-B1BA-BA4ABD352E7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2085739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3B4AF3-95F9-4EE5-AABD-B7EEC6EA3BD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solidFill>
            <a:schemeClr val="accent1"/>
          </a:solid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163068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DA3DC8-F49E-4E6F-9CC6-C85146C1EF57}"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1730434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86D2E1-7671-46D5-8ACB-AAEEAC51D6C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solidFill>
            <a:schemeClr val="accent1"/>
          </a:solid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045149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FEFD6A9-06AE-4A66-8BF8-D0B7C5E88A0F}"/>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499056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A79F-4385-479D-931C-80A7586F3935}"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pSp>
        <p:nvGrpSpPr>
          <p:cNvPr id="9" name="Grupp 8">
            <a:extLst>
              <a:ext uri="{FF2B5EF4-FFF2-40B4-BE49-F238E27FC236}">
                <a16:creationId xmlns:a16="http://schemas.microsoft.com/office/drawing/2014/main" id="{B3B18901-6181-461D-81F5-48BE2A282225}"/>
              </a:ext>
            </a:extLst>
          </p:cNvPr>
          <p:cNvGrpSpPr/>
          <p:nvPr/>
        </p:nvGrpSpPr>
        <p:grpSpPr>
          <a:xfrm>
            <a:off x="8604738" y="743964"/>
            <a:ext cx="3367056" cy="4981787"/>
            <a:chOff x="8604738" y="743964"/>
            <a:chExt cx="3367056" cy="4981787"/>
          </a:xfrm>
        </p:grpSpPr>
        <p:sp>
          <p:nvSpPr>
            <p:cNvPr id="10" name="Bild 8">
              <a:extLst>
                <a:ext uri="{FF2B5EF4-FFF2-40B4-BE49-F238E27FC236}">
                  <a16:creationId xmlns:a16="http://schemas.microsoft.com/office/drawing/2014/main" id="{89C95881-F3DA-4AEE-BD8C-D3B82B86D7A2}"/>
                </a:ext>
              </a:extLst>
            </p:cNvPr>
            <p:cNvSpPr/>
            <p:nvPr/>
          </p:nvSpPr>
          <p:spPr>
            <a:xfrm>
              <a:off x="8606103" y="771462"/>
              <a:ext cx="2435037" cy="3026399"/>
            </a:xfrm>
            <a:custGeom>
              <a:avLst/>
              <a:gdLst>
                <a:gd name="connsiteX0" fmla="*/ 256032 w 850777"/>
                <a:gd name="connsiteY0" fmla="*/ 247840 h 1057393"/>
                <a:gd name="connsiteX1" fmla="*/ 0 w 850777"/>
                <a:gd name="connsiteY1" fmla="*/ 823151 h 1057393"/>
                <a:gd name="connsiteX2" fmla="*/ 73057 w 850777"/>
                <a:gd name="connsiteY2" fmla="*/ 805053 h 1057393"/>
                <a:gd name="connsiteX3" fmla="*/ 82868 w 850777"/>
                <a:gd name="connsiteY3" fmla="*/ 802386 h 1057393"/>
                <a:gd name="connsiteX4" fmla="*/ 83344 w 850777"/>
                <a:gd name="connsiteY4" fmla="*/ 802291 h 1057393"/>
                <a:gd name="connsiteX5" fmla="*/ 304895 w 850777"/>
                <a:gd name="connsiteY5" fmla="*/ 766096 h 1057393"/>
                <a:gd name="connsiteX6" fmla="*/ 403955 w 850777"/>
                <a:gd name="connsiteY6" fmla="*/ 800862 h 1057393"/>
                <a:gd name="connsiteX7" fmla="*/ 410432 w 850777"/>
                <a:gd name="connsiteY7" fmla="*/ 877919 h 1057393"/>
                <a:gd name="connsiteX8" fmla="*/ 410147 w 850777"/>
                <a:gd name="connsiteY8" fmla="*/ 878681 h 1057393"/>
                <a:gd name="connsiteX9" fmla="*/ 401860 w 850777"/>
                <a:gd name="connsiteY9" fmla="*/ 898684 h 1057393"/>
                <a:gd name="connsiteX10" fmla="*/ 390049 w 850777"/>
                <a:gd name="connsiteY10" fmla="*/ 928116 h 1057393"/>
                <a:gd name="connsiteX11" fmla="*/ 389382 w 850777"/>
                <a:gd name="connsiteY11" fmla="*/ 929831 h 1057393"/>
                <a:gd name="connsiteX12" fmla="*/ 382524 w 850777"/>
                <a:gd name="connsiteY12" fmla="*/ 946880 h 1057393"/>
                <a:gd name="connsiteX13" fmla="*/ 380524 w 850777"/>
                <a:gd name="connsiteY13" fmla="*/ 951738 h 1057393"/>
                <a:gd name="connsiteX14" fmla="*/ 442436 w 850777"/>
                <a:gd name="connsiteY14" fmla="*/ 1047369 h 1057393"/>
                <a:gd name="connsiteX15" fmla="*/ 544640 w 850777"/>
                <a:gd name="connsiteY15" fmla="*/ 1038892 h 1057393"/>
                <a:gd name="connsiteX16" fmla="*/ 554165 w 850777"/>
                <a:gd name="connsiteY16" fmla="*/ 1025081 h 1057393"/>
                <a:gd name="connsiteX17" fmla="*/ 550069 w 850777"/>
                <a:gd name="connsiteY17" fmla="*/ 903161 h 1057393"/>
                <a:gd name="connsiteX18" fmla="*/ 559594 w 850777"/>
                <a:gd name="connsiteY18" fmla="*/ 826961 h 1057393"/>
                <a:gd name="connsiteX19" fmla="*/ 579120 w 850777"/>
                <a:gd name="connsiteY19" fmla="*/ 799148 h 1057393"/>
                <a:gd name="connsiteX20" fmla="*/ 668465 w 850777"/>
                <a:gd name="connsiteY20" fmla="*/ 771906 h 1057393"/>
                <a:gd name="connsiteX21" fmla="*/ 819626 w 850777"/>
                <a:gd name="connsiteY21" fmla="*/ 798386 h 1057393"/>
                <a:gd name="connsiteX22" fmla="*/ 844772 w 850777"/>
                <a:gd name="connsiteY22" fmla="*/ 654368 h 1057393"/>
                <a:gd name="connsiteX23" fmla="*/ 836390 w 850777"/>
                <a:gd name="connsiteY23" fmla="*/ 621125 h 1057393"/>
                <a:gd name="connsiteX24" fmla="*/ 791718 w 850777"/>
                <a:gd name="connsiteY24" fmla="*/ 611886 h 1057393"/>
                <a:gd name="connsiteX25" fmla="*/ 632841 w 850777"/>
                <a:gd name="connsiteY25" fmla="*/ 611315 h 1057393"/>
                <a:gd name="connsiteX26" fmla="*/ 574262 w 850777"/>
                <a:gd name="connsiteY26" fmla="*/ 410337 h 1057393"/>
                <a:gd name="connsiteX27" fmla="*/ 615982 w 850777"/>
                <a:gd name="connsiteY27" fmla="*/ 348139 h 1057393"/>
                <a:gd name="connsiteX28" fmla="*/ 759143 w 850777"/>
                <a:gd name="connsiteY28" fmla="*/ 312325 h 1057393"/>
                <a:gd name="connsiteX29" fmla="*/ 779717 w 850777"/>
                <a:gd name="connsiteY29" fmla="*/ 320611 h 1057393"/>
                <a:gd name="connsiteX30" fmla="*/ 780764 w 850777"/>
                <a:gd name="connsiteY30" fmla="*/ 321088 h 1057393"/>
                <a:gd name="connsiteX31" fmla="*/ 832485 w 850777"/>
                <a:gd name="connsiteY31" fmla="*/ 342138 h 1057393"/>
                <a:gd name="connsiteX32" fmla="*/ 843820 w 850777"/>
                <a:gd name="connsiteY32" fmla="*/ 342995 h 1057393"/>
                <a:gd name="connsiteX33" fmla="*/ 850297 w 850777"/>
                <a:gd name="connsiteY33" fmla="*/ 305943 h 1057393"/>
                <a:gd name="connsiteX34" fmla="*/ 815531 w 850777"/>
                <a:gd name="connsiteY34" fmla="*/ 93345 h 1057393"/>
                <a:gd name="connsiteX35" fmla="*/ 795719 w 850777"/>
                <a:gd name="connsiteY35" fmla="*/ 0 h 1057393"/>
                <a:gd name="connsiteX36" fmla="*/ 256032 w 850777"/>
                <a:gd name="connsiteY36" fmla="*/ 247840 h 105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50777" h="1057393">
                  <a:moveTo>
                    <a:pt x="256032" y="247840"/>
                  </a:moveTo>
                  <a:cubicBezTo>
                    <a:pt x="100298" y="402050"/>
                    <a:pt x="10096" y="605314"/>
                    <a:pt x="0" y="823151"/>
                  </a:cubicBezTo>
                  <a:lnTo>
                    <a:pt x="73057" y="805053"/>
                  </a:lnTo>
                  <a:lnTo>
                    <a:pt x="82868" y="802386"/>
                  </a:lnTo>
                  <a:lnTo>
                    <a:pt x="83344" y="802291"/>
                  </a:lnTo>
                  <a:cubicBezTo>
                    <a:pt x="155829" y="785336"/>
                    <a:pt x="230315" y="773144"/>
                    <a:pt x="304895" y="766096"/>
                  </a:cubicBezTo>
                  <a:cubicBezTo>
                    <a:pt x="348615" y="761905"/>
                    <a:pt x="384715" y="774573"/>
                    <a:pt x="403955" y="800862"/>
                  </a:cubicBezTo>
                  <a:cubicBezTo>
                    <a:pt x="419672" y="822389"/>
                    <a:pt x="421958" y="850392"/>
                    <a:pt x="410432" y="877919"/>
                  </a:cubicBezTo>
                  <a:lnTo>
                    <a:pt x="410147" y="878681"/>
                  </a:lnTo>
                  <a:cubicBezTo>
                    <a:pt x="407194" y="885539"/>
                    <a:pt x="404432" y="892207"/>
                    <a:pt x="401860" y="898684"/>
                  </a:cubicBezTo>
                  <a:cubicBezTo>
                    <a:pt x="397478" y="909447"/>
                    <a:pt x="393478" y="919448"/>
                    <a:pt x="390049" y="928116"/>
                  </a:cubicBezTo>
                  <a:lnTo>
                    <a:pt x="389382" y="929831"/>
                  </a:lnTo>
                  <a:cubicBezTo>
                    <a:pt x="386810" y="936308"/>
                    <a:pt x="384524" y="942023"/>
                    <a:pt x="382524" y="946880"/>
                  </a:cubicBezTo>
                  <a:lnTo>
                    <a:pt x="380524" y="951738"/>
                  </a:lnTo>
                  <a:cubicBezTo>
                    <a:pt x="367189" y="983647"/>
                    <a:pt x="395478" y="1027462"/>
                    <a:pt x="442436" y="1047369"/>
                  </a:cubicBezTo>
                  <a:cubicBezTo>
                    <a:pt x="480441" y="1063466"/>
                    <a:pt x="523494" y="1059847"/>
                    <a:pt x="544640" y="1038892"/>
                  </a:cubicBezTo>
                  <a:cubicBezTo>
                    <a:pt x="548735" y="1034796"/>
                    <a:pt x="551974" y="1030129"/>
                    <a:pt x="554165" y="1025081"/>
                  </a:cubicBezTo>
                  <a:cubicBezTo>
                    <a:pt x="558451" y="1014698"/>
                    <a:pt x="560261" y="968502"/>
                    <a:pt x="550069" y="903161"/>
                  </a:cubicBezTo>
                  <a:cubicBezTo>
                    <a:pt x="545783" y="875348"/>
                    <a:pt x="549116" y="848963"/>
                    <a:pt x="559594" y="826961"/>
                  </a:cubicBezTo>
                  <a:cubicBezTo>
                    <a:pt x="564547" y="816483"/>
                    <a:pt x="571214" y="807053"/>
                    <a:pt x="579120" y="799148"/>
                  </a:cubicBezTo>
                  <a:cubicBezTo>
                    <a:pt x="601694" y="776764"/>
                    <a:pt x="632651" y="767334"/>
                    <a:pt x="668465" y="771906"/>
                  </a:cubicBezTo>
                  <a:cubicBezTo>
                    <a:pt x="718661" y="778288"/>
                    <a:pt x="769334" y="787146"/>
                    <a:pt x="819626" y="798386"/>
                  </a:cubicBezTo>
                  <a:cubicBezTo>
                    <a:pt x="830199" y="750665"/>
                    <a:pt x="838676" y="702278"/>
                    <a:pt x="844772" y="654368"/>
                  </a:cubicBezTo>
                  <a:cubicBezTo>
                    <a:pt x="846677" y="639604"/>
                    <a:pt x="843820" y="628364"/>
                    <a:pt x="836390" y="621125"/>
                  </a:cubicBezTo>
                  <a:cubicBezTo>
                    <a:pt x="827437" y="612362"/>
                    <a:pt x="810768" y="608933"/>
                    <a:pt x="791718" y="611886"/>
                  </a:cubicBezTo>
                  <a:cubicBezTo>
                    <a:pt x="764762" y="616077"/>
                    <a:pt x="673608" y="628460"/>
                    <a:pt x="632841" y="611315"/>
                  </a:cubicBezTo>
                  <a:cubicBezTo>
                    <a:pt x="565690" y="582835"/>
                    <a:pt x="539401" y="492633"/>
                    <a:pt x="574262" y="410337"/>
                  </a:cubicBezTo>
                  <a:cubicBezTo>
                    <a:pt x="584264" y="386810"/>
                    <a:pt x="598646" y="365284"/>
                    <a:pt x="615982" y="348139"/>
                  </a:cubicBezTo>
                  <a:cubicBezTo>
                    <a:pt x="657987" y="306515"/>
                    <a:pt x="712851" y="292799"/>
                    <a:pt x="759143" y="312325"/>
                  </a:cubicBezTo>
                  <a:cubicBezTo>
                    <a:pt x="764381" y="314516"/>
                    <a:pt x="771430" y="317278"/>
                    <a:pt x="779717" y="320611"/>
                  </a:cubicBezTo>
                  <a:lnTo>
                    <a:pt x="780764" y="321088"/>
                  </a:lnTo>
                  <a:cubicBezTo>
                    <a:pt x="794290" y="326422"/>
                    <a:pt x="812864" y="333756"/>
                    <a:pt x="832485" y="342138"/>
                  </a:cubicBezTo>
                  <a:cubicBezTo>
                    <a:pt x="840962" y="345758"/>
                    <a:pt x="843153" y="343662"/>
                    <a:pt x="843820" y="342995"/>
                  </a:cubicBezTo>
                  <a:cubicBezTo>
                    <a:pt x="847154" y="339661"/>
                    <a:pt x="852392" y="328041"/>
                    <a:pt x="850297" y="305943"/>
                  </a:cubicBezTo>
                  <a:cubicBezTo>
                    <a:pt x="843534" y="234601"/>
                    <a:pt x="831818" y="163068"/>
                    <a:pt x="815531" y="93345"/>
                  </a:cubicBezTo>
                  <a:lnTo>
                    <a:pt x="795719" y="0"/>
                  </a:lnTo>
                  <a:cubicBezTo>
                    <a:pt x="592169" y="16288"/>
                    <a:pt x="401288" y="103918"/>
                    <a:pt x="256032" y="247840"/>
                  </a:cubicBezTo>
                </a:path>
              </a:pathLst>
            </a:custGeom>
            <a:solidFill>
              <a:srgbClr val="FFFFFF">
                <a:alpha val="30000"/>
              </a:srgbClr>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DB7168A3-AC28-4B8B-BC2F-30108E81531E}"/>
                </a:ext>
              </a:extLst>
            </p:cNvPr>
            <p:cNvSpPr/>
            <p:nvPr/>
          </p:nvSpPr>
          <p:spPr>
            <a:xfrm>
              <a:off x="11007564" y="2557452"/>
              <a:ext cx="964230" cy="3166665"/>
            </a:xfrm>
            <a:custGeom>
              <a:avLst/>
              <a:gdLst>
                <a:gd name="connsiteX0" fmla="*/ 964230 w 964230"/>
                <a:gd name="connsiteY0" fmla="*/ 0 h 3166665"/>
                <a:gd name="connsiteX1" fmla="*/ 964230 w 964230"/>
                <a:gd name="connsiteY1" fmla="*/ 3003138 h 3166665"/>
                <a:gd name="connsiteX2" fmla="*/ 615503 w 964230"/>
                <a:gd name="connsiteY2" fmla="*/ 3111340 h 3166665"/>
                <a:gd name="connsiteX3" fmla="*/ 200678 w 964230"/>
                <a:gd name="connsiteY3" fmla="*/ 3166665 h 3166665"/>
                <a:gd name="connsiteX4" fmla="*/ 100899 w 964230"/>
                <a:gd name="connsiteY4" fmla="*/ 2749830 h 3166665"/>
                <a:gd name="connsiteX5" fmla="*/ 1394 w 964230"/>
                <a:gd name="connsiteY5" fmla="*/ 2142437 h 3166665"/>
                <a:gd name="connsiteX6" fmla="*/ 19660 w 964230"/>
                <a:gd name="connsiteY6" fmla="*/ 2036661 h 3166665"/>
                <a:gd name="connsiteX7" fmla="*/ 52374 w 964230"/>
                <a:gd name="connsiteY7" fmla="*/ 2038842 h 3166665"/>
                <a:gd name="connsiteX8" fmla="*/ 198769 w 964230"/>
                <a:gd name="connsiteY8" fmla="*/ 2098546 h 3166665"/>
                <a:gd name="connsiteX9" fmla="*/ 262017 w 964230"/>
                <a:gd name="connsiteY9" fmla="*/ 2124173 h 3166665"/>
                <a:gd name="connsiteX10" fmla="*/ 671762 w 964230"/>
                <a:gd name="connsiteY10" fmla="*/ 2021669 h 3166665"/>
                <a:gd name="connsiteX11" fmla="*/ 791168 w 964230"/>
                <a:gd name="connsiteY11" fmla="*/ 1843647 h 3166665"/>
                <a:gd name="connsiteX12" fmla="*/ 781625 w 964230"/>
                <a:gd name="connsiteY12" fmla="*/ 1412639 h 3166665"/>
                <a:gd name="connsiteX13" fmla="*/ 622691 w 964230"/>
                <a:gd name="connsiteY13" fmla="*/ 1267334 h 3166665"/>
                <a:gd name="connsiteX14" fmla="*/ 167964 w 964230"/>
                <a:gd name="connsiteY14" fmla="*/ 1265697 h 3166665"/>
                <a:gd name="connsiteX15" fmla="*/ 39832 w 964230"/>
                <a:gd name="connsiteY15" fmla="*/ 1239254 h 3166665"/>
                <a:gd name="connsiteX16" fmla="*/ 28109 w 964230"/>
                <a:gd name="connsiteY16" fmla="*/ 1224259 h 3166665"/>
                <a:gd name="connsiteX17" fmla="*/ 16660 w 964230"/>
                <a:gd name="connsiteY17" fmla="*/ 1145473 h 3166665"/>
                <a:gd name="connsiteX18" fmla="*/ 89175 w 964230"/>
                <a:gd name="connsiteY18" fmla="*/ 731640 h 3166665"/>
                <a:gd name="connsiteX19" fmla="*/ 520731 w 964230"/>
                <a:gd name="connsiteY19" fmla="*/ 806883 h 3166665"/>
                <a:gd name="connsiteX20" fmla="*/ 776720 w 964230"/>
                <a:gd name="connsiteY20" fmla="*/ 729184 h 3166665"/>
                <a:gd name="connsiteX21" fmla="*/ 859596 w 964230"/>
                <a:gd name="connsiteY21" fmla="*/ 432304 h 3166665"/>
                <a:gd name="connsiteX22" fmla="*/ 848147 w 964230"/>
                <a:gd name="connsiteY22" fmla="*/ 82809 h 3166665"/>
                <a:gd name="connsiteX23" fmla="*/ 875409 w 964230"/>
                <a:gd name="connsiteY23" fmla="*/ 43005 h 3166665"/>
                <a:gd name="connsiteX24" fmla="*/ 931350 w 964230"/>
                <a:gd name="connsiteY24" fmla="*/ 7433 h 316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4230" h="3166665">
                  <a:moveTo>
                    <a:pt x="964230" y="0"/>
                  </a:moveTo>
                  <a:lnTo>
                    <a:pt x="964230" y="3003138"/>
                  </a:lnTo>
                  <a:lnTo>
                    <a:pt x="615503" y="3111340"/>
                  </a:lnTo>
                  <a:cubicBezTo>
                    <a:pt x="480027" y="3141197"/>
                    <a:pt x="341349" y="3159816"/>
                    <a:pt x="200678" y="3166665"/>
                  </a:cubicBezTo>
                  <a:lnTo>
                    <a:pt x="100899" y="2749830"/>
                  </a:lnTo>
                  <a:cubicBezTo>
                    <a:pt x="53737" y="2548639"/>
                    <a:pt x="20204" y="2344449"/>
                    <a:pt x="1394" y="2142437"/>
                  </a:cubicBezTo>
                  <a:cubicBezTo>
                    <a:pt x="-4602" y="2079189"/>
                    <a:pt x="10118" y="2046203"/>
                    <a:pt x="19660" y="2036661"/>
                  </a:cubicBezTo>
                  <a:cubicBezTo>
                    <a:pt x="21841" y="2034480"/>
                    <a:pt x="28109" y="2028484"/>
                    <a:pt x="52374" y="2038842"/>
                  </a:cubicBezTo>
                  <a:cubicBezTo>
                    <a:pt x="107170" y="2062288"/>
                    <a:pt x="157875" y="2082464"/>
                    <a:pt x="198769" y="2098546"/>
                  </a:cubicBezTo>
                  <a:cubicBezTo>
                    <a:pt x="224122" y="2108632"/>
                    <a:pt x="246203" y="2117356"/>
                    <a:pt x="262017" y="2124173"/>
                  </a:cubicBezTo>
                  <a:cubicBezTo>
                    <a:pt x="394511" y="2180331"/>
                    <a:pt x="551536" y="2140802"/>
                    <a:pt x="671762" y="2021669"/>
                  </a:cubicBezTo>
                  <a:cubicBezTo>
                    <a:pt x="721378" y="1972598"/>
                    <a:pt x="762816" y="1910985"/>
                    <a:pt x="791168" y="1843647"/>
                  </a:cubicBezTo>
                  <a:cubicBezTo>
                    <a:pt x="853871" y="1695346"/>
                    <a:pt x="850053" y="1534228"/>
                    <a:pt x="781625" y="1412639"/>
                  </a:cubicBezTo>
                  <a:cubicBezTo>
                    <a:pt x="744278" y="1345576"/>
                    <a:pt x="689210" y="1295414"/>
                    <a:pt x="622691" y="1267334"/>
                  </a:cubicBezTo>
                  <a:cubicBezTo>
                    <a:pt x="506011" y="1218263"/>
                    <a:pt x="245113" y="1253702"/>
                    <a:pt x="167964" y="1265697"/>
                  </a:cubicBezTo>
                  <a:cubicBezTo>
                    <a:pt x="113441" y="1274149"/>
                    <a:pt x="65732" y="1264063"/>
                    <a:pt x="39832" y="1239254"/>
                  </a:cubicBezTo>
                  <a:cubicBezTo>
                    <a:pt x="35199" y="1234620"/>
                    <a:pt x="31109" y="1229439"/>
                    <a:pt x="28109" y="1224259"/>
                  </a:cubicBezTo>
                  <a:cubicBezTo>
                    <a:pt x="16660" y="1204630"/>
                    <a:pt x="12570" y="1177369"/>
                    <a:pt x="16660" y="1145473"/>
                  </a:cubicBezTo>
                  <a:cubicBezTo>
                    <a:pt x="34108" y="1007530"/>
                    <a:pt x="58645" y="868765"/>
                    <a:pt x="89175" y="731640"/>
                  </a:cubicBezTo>
                  <a:cubicBezTo>
                    <a:pt x="231755" y="763264"/>
                    <a:pt x="376516" y="788617"/>
                    <a:pt x="520731" y="806883"/>
                  </a:cubicBezTo>
                  <a:cubicBezTo>
                    <a:pt x="623782" y="819968"/>
                    <a:pt x="712110" y="793250"/>
                    <a:pt x="776720" y="729184"/>
                  </a:cubicBezTo>
                  <a:cubicBezTo>
                    <a:pt x="847600" y="658850"/>
                    <a:pt x="877862" y="550894"/>
                    <a:pt x="859596" y="432304"/>
                  </a:cubicBezTo>
                  <a:cubicBezTo>
                    <a:pt x="830425" y="244743"/>
                    <a:pt x="835605" y="112796"/>
                    <a:pt x="848147" y="82809"/>
                  </a:cubicBezTo>
                  <a:cubicBezTo>
                    <a:pt x="854415" y="68086"/>
                    <a:pt x="863686" y="54729"/>
                    <a:pt x="875409" y="43005"/>
                  </a:cubicBezTo>
                  <a:cubicBezTo>
                    <a:pt x="890539" y="28011"/>
                    <a:pt x="909588" y="16118"/>
                    <a:pt x="931350" y="7433"/>
                  </a:cubicBezTo>
                  <a:close/>
                </a:path>
              </a:pathLst>
            </a:custGeom>
            <a:solidFill>
              <a:srgbClr val="FFFFFF">
                <a:alpha val="30000"/>
              </a:srgbClr>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74587E99-DDC1-4F7F-8A38-A9ED13950605}"/>
                </a:ext>
              </a:extLst>
            </p:cNvPr>
            <p:cNvSpPr/>
            <p:nvPr/>
          </p:nvSpPr>
          <p:spPr>
            <a:xfrm>
              <a:off x="10359743" y="743964"/>
              <a:ext cx="1612051" cy="2467681"/>
            </a:xfrm>
            <a:custGeom>
              <a:avLst/>
              <a:gdLst>
                <a:gd name="connsiteX0" fmla="*/ 676477 w 1612051"/>
                <a:gd name="connsiteY0" fmla="*/ 1056 h 2467681"/>
                <a:gd name="connsiteX1" fmla="*/ 1398305 w 1612051"/>
                <a:gd name="connsiteY1" fmla="*/ 85942 h 2467681"/>
                <a:gd name="connsiteX2" fmla="*/ 1612051 w 1612051"/>
                <a:gd name="connsiteY2" fmla="*/ 155192 h 2467681"/>
                <a:gd name="connsiteX3" fmla="*/ 1612051 w 1612051"/>
                <a:gd name="connsiteY3" fmla="*/ 1653877 h 2467681"/>
                <a:gd name="connsiteX4" fmla="*/ 1562297 w 1612051"/>
                <a:gd name="connsiteY4" fmla="*/ 1661844 h 2467681"/>
                <a:gd name="connsiteX5" fmla="*/ 1413636 w 1612051"/>
                <a:gd name="connsiteY5" fmla="*/ 1745537 h 2467681"/>
                <a:gd name="connsiteX6" fmla="*/ 1352298 w 1612051"/>
                <a:gd name="connsiteY6" fmla="*/ 1835503 h 2467681"/>
                <a:gd name="connsiteX7" fmla="*/ 1353388 w 1612051"/>
                <a:gd name="connsiteY7" fmla="*/ 2269783 h 2467681"/>
                <a:gd name="connsiteX8" fmla="*/ 1314675 w 1612051"/>
                <a:gd name="connsiteY8" fmla="*/ 2431719 h 2467681"/>
                <a:gd name="connsiteX9" fmla="*/ 1188455 w 1612051"/>
                <a:gd name="connsiteY9" fmla="*/ 2465796 h 2467681"/>
                <a:gd name="connsiteX10" fmla="*/ 734818 w 1612051"/>
                <a:gd name="connsiteY10" fmla="*/ 2384554 h 2467681"/>
                <a:gd name="connsiteX11" fmla="*/ 818238 w 1612051"/>
                <a:gd name="connsiteY11" fmla="*/ 1919469 h 2467681"/>
                <a:gd name="connsiteX12" fmla="*/ 748176 w 1612051"/>
                <a:gd name="connsiteY12" fmla="*/ 1692651 h 2467681"/>
                <a:gd name="connsiteX13" fmla="*/ 487553 w 1612051"/>
                <a:gd name="connsiteY13" fmla="*/ 1623951 h 2467681"/>
                <a:gd name="connsiteX14" fmla="*/ 117064 w 1612051"/>
                <a:gd name="connsiteY14" fmla="*/ 1632675 h 2467681"/>
                <a:gd name="connsiteX15" fmla="*/ 32554 w 1612051"/>
                <a:gd name="connsiteY15" fmla="*/ 1262186 h 2467681"/>
                <a:gd name="connsiteX16" fmla="*/ 117883 w 1612051"/>
                <a:gd name="connsiteY16" fmla="*/ 1134329 h 2467681"/>
                <a:gd name="connsiteX17" fmla="*/ 357240 w 1612051"/>
                <a:gd name="connsiteY17" fmla="*/ 1064811 h 2467681"/>
                <a:gd name="connsiteX18" fmla="*/ 422125 w 1612051"/>
                <a:gd name="connsiteY18" fmla="*/ 1090982 h 2467681"/>
                <a:gd name="connsiteX19" fmla="*/ 566611 w 1612051"/>
                <a:gd name="connsiteY19" fmla="*/ 1149868 h 2467681"/>
                <a:gd name="connsiteX20" fmla="*/ 769985 w 1612051"/>
                <a:gd name="connsiteY20" fmla="*/ 1119606 h 2467681"/>
                <a:gd name="connsiteX21" fmla="*/ 834051 w 1612051"/>
                <a:gd name="connsiteY21" fmla="*/ 887882 h 2467681"/>
                <a:gd name="connsiteX22" fmla="*/ 731272 w 1612051"/>
                <a:gd name="connsiteY22" fmla="*/ 258952 h 24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2051" h="2467681">
                  <a:moveTo>
                    <a:pt x="676477" y="1056"/>
                  </a:moveTo>
                  <a:cubicBezTo>
                    <a:pt x="919226" y="-5998"/>
                    <a:pt x="1162666" y="22313"/>
                    <a:pt x="1398305" y="85942"/>
                  </a:cubicBezTo>
                  <a:lnTo>
                    <a:pt x="1612051" y="155192"/>
                  </a:lnTo>
                  <a:lnTo>
                    <a:pt x="1612051" y="1653877"/>
                  </a:lnTo>
                  <a:lnTo>
                    <a:pt x="1562297" y="1661844"/>
                  </a:lnTo>
                  <a:cubicBezTo>
                    <a:pt x="1504942" y="1677656"/>
                    <a:pt x="1453711" y="1705770"/>
                    <a:pt x="1413636" y="1745537"/>
                  </a:cubicBezTo>
                  <a:cubicBezTo>
                    <a:pt x="1387465" y="1771709"/>
                    <a:pt x="1366746" y="1801698"/>
                    <a:pt x="1352298" y="1835503"/>
                  </a:cubicBezTo>
                  <a:cubicBezTo>
                    <a:pt x="1306226" y="1945641"/>
                    <a:pt x="1344936" y="2216621"/>
                    <a:pt x="1353388" y="2269783"/>
                  </a:cubicBezTo>
                  <a:cubicBezTo>
                    <a:pt x="1363746" y="2337939"/>
                    <a:pt x="1349845" y="2397096"/>
                    <a:pt x="1314675" y="2431719"/>
                  </a:cubicBezTo>
                  <a:cubicBezTo>
                    <a:pt x="1285507" y="2460887"/>
                    <a:pt x="1241613" y="2472611"/>
                    <a:pt x="1188455" y="2465796"/>
                  </a:cubicBezTo>
                  <a:cubicBezTo>
                    <a:pt x="1037151" y="2446439"/>
                    <a:pt x="884757" y="2419177"/>
                    <a:pt x="734818" y="2384554"/>
                  </a:cubicBezTo>
                  <a:cubicBezTo>
                    <a:pt x="770529" y="2230254"/>
                    <a:pt x="798338" y="2073770"/>
                    <a:pt x="818238" y="1919469"/>
                  </a:cubicBezTo>
                  <a:cubicBezTo>
                    <a:pt x="829689" y="1828413"/>
                    <a:pt x="804609" y="1747993"/>
                    <a:pt x="748176" y="1692651"/>
                  </a:cubicBezTo>
                  <a:cubicBezTo>
                    <a:pt x="685747" y="1632131"/>
                    <a:pt x="593329" y="1607594"/>
                    <a:pt x="487553" y="1623951"/>
                  </a:cubicBezTo>
                  <a:cubicBezTo>
                    <a:pt x="301901" y="1652847"/>
                    <a:pt x="158230" y="1650123"/>
                    <a:pt x="117064" y="1632675"/>
                  </a:cubicBezTo>
                  <a:cubicBezTo>
                    <a:pt x="4474" y="1584966"/>
                    <a:pt x="-33693" y="1418670"/>
                    <a:pt x="32554" y="1262186"/>
                  </a:cubicBezTo>
                  <a:cubicBezTo>
                    <a:pt x="52998" y="1213387"/>
                    <a:pt x="82716" y="1169224"/>
                    <a:pt x="117883" y="1134329"/>
                  </a:cubicBezTo>
                  <a:cubicBezTo>
                    <a:pt x="192579" y="1060721"/>
                    <a:pt x="284178" y="1034006"/>
                    <a:pt x="357240" y="1064811"/>
                  </a:cubicBezTo>
                  <a:cubicBezTo>
                    <a:pt x="373597" y="1071625"/>
                    <a:pt x="395953" y="1080624"/>
                    <a:pt x="422125" y="1090982"/>
                  </a:cubicBezTo>
                  <a:cubicBezTo>
                    <a:pt x="462472" y="1107067"/>
                    <a:pt x="512362" y="1126968"/>
                    <a:pt x="566611" y="1149868"/>
                  </a:cubicBezTo>
                  <a:cubicBezTo>
                    <a:pt x="642128" y="1182038"/>
                    <a:pt x="718461" y="1170858"/>
                    <a:pt x="769985" y="1119606"/>
                  </a:cubicBezTo>
                  <a:cubicBezTo>
                    <a:pt x="820691" y="1069444"/>
                    <a:pt x="843319" y="987115"/>
                    <a:pt x="834051" y="887882"/>
                  </a:cubicBezTo>
                  <a:cubicBezTo>
                    <a:pt x="814148" y="676603"/>
                    <a:pt x="779528" y="465051"/>
                    <a:pt x="731272" y="258952"/>
                  </a:cubicBezTo>
                  <a:close/>
                </a:path>
              </a:pathLst>
            </a:custGeom>
            <a:solidFill>
              <a:srgbClr val="FFFFFF">
                <a:alpha val="30000"/>
              </a:srgbClr>
            </a:solidFill>
            <a:ln w="9525" cap="flat">
              <a:noFill/>
              <a:prstDash val="solid"/>
              <a:miter/>
            </a:ln>
          </p:spPr>
          <p:txBody>
            <a:bodyPr rtlCol="0" anchor="ctr"/>
            <a:lstStyle/>
            <a:p>
              <a:endParaRPr lang="sv-SE"/>
            </a:p>
          </p:txBody>
        </p:sp>
        <p:sp>
          <p:nvSpPr>
            <p:cNvPr id="14" name="Bild 8">
              <a:extLst>
                <a:ext uri="{FF2B5EF4-FFF2-40B4-BE49-F238E27FC236}">
                  <a16:creationId xmlns:a16="http://schemas.microsoft.com/office/drawing/2014/main" id="{E643BC3C-1A76-4CFC-B735-667B980E7B52}"/>
                </a:ext>
              </a:extLst>
            </p:cNvPr>
            <p:cNvSpPr/>
            <p:nvPr/>
          </p:nvSpPr>
          <p:spPr>
            <a:xfrm>
              <a:off x="8604738" y="3156884"/>
              <a:ext cx="3043068" cy="2568867"/>
            </a:xfrm>
            <a:custGeom>
              <a:avLst/>
              <a:gdLst>
                <a:gd name="connsiteX0" fmla="*/ 1053084 w 1063217"/>
                <a:gd name="connsiteY0" fmla="*/ 407761 h 897536"/>
                <a:gd name="connsiteX1" fmla="*/ 1026128 w 1063217"/>
                <a:gd name="connsiteY1" fmla="*/ 448052 h 897536"/>
                <a:gd name="connsiteX2" fmla="*/ 957358 w 1063217"/>
                <a:gd name="connsiteY2" fmla="*/ 469579 h 897536"/>
                <a:gd name="connsiteX3" fmla="*/ 933736 w 1063217"/>
                <a:gd name="connsiteY3" fmla="*/ 460054 h 897536"/>
                <a:gd name="connsiteX4" fmla="*/ 933164 w 1063217"/>
                <a:gd name="connsiteY4" fmla="*/ 459863 h 897536"/>
                <a:gd name="connsiteX5" fmla="*/ 884206 w 1063217"/>
                <a:gd name="connsiteY5" fmla="*/ 439861 h 897536"/>
                <a:gd name="connsiteX6" fmla="*/ 798290 w 1063217"/>
                <a:gd name="connsiteY6" fmla="*/ 453291 h 897536"/>
                <a:gd name="connsiteX7" fmla="*/ 772001 w 1063217"/>
                <a:gd name="connsiteY7" fmla="*/ 545112 h 897536"/>
                <a:gd name="connsiteX8" fmla="*/ 808196 w 1063217"/>
                <a:gd name="connsiteY8" fmla="*/ 766568 h 897536"/>
                <a:gd name="connsiteX9" fmla="*/ 838391 w 1063217"/>
                <a:gd name="connsiteY9" fmla="*/ 897537 h 897536"/>
                <a:gd name="connsiteX10" fmla="*/ 443675 w 1063217"/>
                <a:gd name="connsiteY10" fmla="*/ 788285 h 897536"/>
                <a:gd name="connsiteX11" fmla="*/ 250508 w 1063217"/>
                <a:gd name="connsiteY11" fmla="*/ 641029 h 897536"/>
                <a:gd name="connsiteX12" fmla="*/ 61817 w 1063217"/>
                <a:gd name="connsiteY12" fmla="*/ 354517 h 897536"/>
                <a:gd name="connsiteX13" fmla="*/ 0 w 1063217"/>
                <a:gd name="connsiteY13" fmla="*/ 62290 h 897536"/>
                <a:gd name="connsiteX14" fmla="*/ 90488 w 1063217"/>
                <a:gd name="connsiteY14" fmla="*/ 37429 h 897536"/>
                <a:gd name="connsiteX15" fmla="*/ 99346 w 1063217"/>
                <a:gd name="connsiteY15" fmla="*/ 35143 h 897536"/>
                <a:gd name="connsiteX16" fmla="*/ 311468 w 1063217"/>
                <a:gd name="connsiteY16" fmla="*/ 472 h 897536"/>
                <a:gd name="connsiteX17" fmla="*/ 348996 w 1063217"/>
                <a:gd name="connsiteY17" fmla="*/ 7521 h 897536"/>
                <a:gd name="connsiteX18" fmla="*/ 347853 w 1063217"/>
                <a:gd name="connsiteY18" fmla="*/ 17903 h 897536"/>
                <a:gd name="connsiteX19" fmla="*/ 347567 w 1063217"/>
                <a:gd name="connsiteY19" fmla="*/ 18570 h 897536"/>
                <a:gd name="connsiteX20" fmla="*/ 339090 w 1063217"/>
                <a:gd name="connsiteY20" fmla="*/ 38953 h 897536"/>
                <a:gd name="connsiteX21" fmla="*/ 327279 w 1063217"/>
                <a:gd name="connsiteY21" fmla="*/ 68290 h 897536"/>
                <a:gd name="connsiteX22" fmla="*/ 326612 w 1063217"/>
                <a:gd name="connsiteY22" fmla="*/ 69910 h 897536"/>
                <a:gd name="connsiteX23" fmla="*/ 319754 w 1063217"/>
                <a:gd name="connsiteY23" fmla="*/ 87150 h 897536"/>
                <a:gd name="connsiteX24" fmla="*/ 318230 w 1063217"/>
                <a:gd name="connsiteY24" fmla="*/ 90865 h 897536"/>
                <a:gd name="connsiteX25" fmla="*/ 317945 w 1063217"/>
                <a:gd name="connsiteY25" fmla="*/ 91341 h 897536"/>
                <a:gd name="connsiteX26" fmla="*/ 317659 w 1063217"/>
                <a:gd name="connsiteY26" fmla="*/ 92293 h 897536"/>
                <a:gd name="connsiteX27" fmla="*/ 415957 w 1063217"/>
                <a:gd name="connsiteY27" fmla="*/ 276507 h 897536"/>
                <a:gd name="connsiteX28" fmla="*/ 592646 w 1063217"/>
                <a:gd name="connsiteY28" fmla="*/ 253742 h 897536"/>
                <a:gd name="connsiteX29" fmla="*/ 616268 w 1063217"/>
                <a:gd name="connsiteY29" fmla="*/ 219643 h 897536"/>
                <a:gd name="connsiteX30" fmla="*/ 617315 w 1063217"/>
                <a:gd name="connsiteY30" fmla="*/ 217357 h 897536"/>
                <a:gd name="connsiteX31" fmla="*/ 617696 w 1063217"/>
                <a:gd name="connsiteY31" fmla="*/ 58765 h 897536"/>
                <a:gd name="connsiteX32" fmla="*/ 621030 w 1063217"/>
                <a:gd name="connsiteY32" fmla="*/ 23047 h 897536"/>
                <a:gd name="connsiteX33" fmla="*/ 627221 w 1063217"/>
                <a:gd name="connsiteY33" fmla="*/ 13998 h 897536"/>
                <a:gd name="connsiteX34" fmla="*/ 660083 w 1063217"/>
                <a:gd name="connsiteY34" fmla="*/ 5997 h 897536"/>
                <a:gd name="connsiteX35" fmla="*/ 804005 w 1063217"/>
                <a:gd name="connsiteY35" fmla="*/ 31143 h 897536"/>
                <a:gd name="connsiteX36" fmla="*/ 777716 w 1063217"/>
                <a:gd name="connsiteY36" fmla="*/ 181733 h 897536"/>
                <a:gd name="connsiteX37" fmla="*/ 791147 w 1063217"/>
                <a:gd name="connsiteY37" fmla="*/ 253361 h 897536"/>
                <a:gd name="connsiteX38" fmla="*/ 806387 w 1063217"/>
                <a:gd name="connsiteY38" fmla="*/ 272792 h 897536"/>
                <a:gd name="connsiteX39" fmla="*/ 908876 w 1063217"/>
                <a:gd name="connsiteY39" fmla="*/ 300510 h 897536"/>
                <a:gd name="connsiteX40" fmla="*/ 1030986 w 1063217"/>
                <a:gd name="connsiteY40" fmla="*/ 296509 h 897536"/>
                <a:gd name="connsiteX41" fmla="*/ 1052703 w 1063217"/>
                <a:gd name="connsiteY41" fmla="*/ 316036 h 897536"/>
                <a:gd name="connsiteX42" fmla="*/ 1053084 w 1063217"/>
                <a:gd name="connsiteY42" fmla="*/ 407761 h 8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3217" h="897536">
                  <a:moveTo>
                    <a:pt x="1053084" y="407761"/>
                  </a:moveTo>
                  <a:cubicBezTo>
                    <a:pt x="1046512" y="423192"/>
                    <a:pt x="1037177" y="437098"/>
                    <a:pt x="1026128" y="448052"/>
                  </a:cubicBezTo>
                  <a:cubicBezTo>
                    <a:pt x="1004030" y="469960"/>
                    <a:pt x="977741" y="478151"/>
                    <a:pt x="957358" y="469579"/>
                  </a:cubicBezTo>
                  <a:cubicBezTo>
                    <a:pt x="951357" y="467007"/>
                    <a:pt x="943261" y="463768"/>
                    <a:pt x="933736" y="460054"/>
                  </a:cubicBezTo>
                  <a:lnTo>
                    <a:pt x="933164" y="459863"/>
                  </a:lnTo>
                  <a:cubicBezTo>
                    <a:pt x="919448" y="454434"/>
                    <a:pt x="902303" y="447576"/>
                    <a:pt x="884206" y="439861"/>
                  </a:cubicBezTo>
                  <a:cubicBezTo>
                    <a:pt x="852583" y="426335"/>
                    <a:pt x="820388" y="431383"/>
                    <a:pt x="798290" y="453291"/>
                  </a:cubicBezTo>
                  <a:cubicBezTo>
                    <a:pt x="777621" y="473770"/>
                    <a:pt x="768287" y="506440"/>
                    <a:pt x="772001" y="545112"/>
                  </a:cubicBezTo>
                  <a:cubicBezTo>
                    <a:pt x="779050" y="619502"/>
                    <a:pt x="791147" y="694083"/>
                    <a:pt x="808196" y="766568"/>
                  </a:cubicBezTo>
                  <a:lnTo>
                    <a:pt x="838391" y="897537"/>
                  </a:lnTo>
                  <a:cubicBezTo>
                    <a:pt x="697897" y="893060"/>
                    <a:pt x="563404" y="855436"/>
                    <a:pt x="443675" y="788285"/>
                  </a:cubicBezTo>
                  <a:cubicBezTo>
                    <a:pt x="373666" y="749042"/>
                    <a:pt x="308705" y="699703"/>
                    <a:pt x="250508" y="641029"/>
                  </a:cubicBezTo>
                  <a:cubicBezTo>
                    <a:pt x="168021" y="557780"/>
                    <a:pt x="104394" y="460435"/>
                    <a:pt x="61817" y="354517"/>
                  </a:cubicBezTo>
                  <a:cubicBezTo>
                    <a:pt x="24765" y="262410"/>
                    <a:pt x="3620" y="163826"/>
                    <a:pt x="0" y="62290"/>
                  </a:cubicBezTo>
                  <a:lnTo>
                    <a:pt x="90488" y="37429"/>
                  </a:lnTo>
                  <a:lnTo>
                    <a:pt x="99346" y="35143"/>
                  </a:lnTo>
                  <a:cubicBezTo>
                    <a:pt x="169355" y="18665"/>
                    <a:pt x="240792" y="7045"/>
                    <a:pt x="311468" y="472"/>
                  </a:cubicBezTo>
                  <a:cubicBezTo>
                    <a:pt x="333566" y="-1623"/>
                    <a:pt x="346234" y="3711"/>
                    <a:pt x="348996" y="7521"/>
                  </a:cubicBezTo>
                  <a:cubicBezTo>
                    <a:pt x="350806" y="9997"/>
                    <a:pt x="348520" y="16189"/>
                    <a:pt x="347853" y="17903"/>
                  </a:cubicBezTo>
                  <a:lnTo>
                    <a:pt x="347567" y="18570"/>
                  </a:lnTo>
                  <a:cubicBezTo>
                    <a:pt x="344615" y="25618"/>
                    <a:pt x="341757" y="32381"/>
                    <a:pt x="339090" y="38953"/>
                  </a:cubicBezTo>
                  <a:cubicBezTo>
                    <a:pt x="334709" y="49621"/>
                    <a:pt x="330708" y="59623"/>
                    <a:pt x="327279" y="68290"/>
                  </a:cubicBezTo>
                  <a:lnTo>
                    <a:pt x="326612" y="69910"/>
                  </a:lnTo>
                  <a:cubicBezTo>
                    <a:pt x="324041" y="76482"/>
                    <a:pt x="321755" y="82292"/>
                    <a:pt x="319754" y="87150"/>
                  </a:cubicBezTo>
                  <a:lnTo>
                    <a:pt x="318230" y="90865"/>
                  </a:lnTo>
                  <a:lnTo>
                    <a:pt x="317945" y="91341"/>
                  </a:lnTo>
                  <a:lnTo>
                    <a:pt x="317659" y="92293"/>
                  </a:lnTo>
                  <a:cubicBezTo>
                    <a:pt x="289941" y="159254"/>
                    <a:pt x="333851" y="241645"/>
                    <a:pt x="415957" y="276507"/>
                  </a:cubicBezTo>
                  <a:cubicBezTo>
                    <a:pt x="480441" y="303748"/>
                    <a:pt x="551402" y="294604"/>
                    <a:pt x="592646" y="253742"/>
                  </a:cubicBezTo>
                  <a:cubicBezTo>
                    <a:pt x="602742" y="243836"/>
                    <a:pt x="610553" y="232311"/>
                    <a:pt x="616268" y="219643"/>
                  </a:cubicBezTo>
                  <a:lnTo>
                    <a:pt x="617315" y="217357"/>
                  </a:lnTo>
                  <a:cubicBezTo>
                    <a:pt x="634270" y="176494"/>
                    <a:pt x="621887" y="85626"/>
                    <a:pt x="617696" y="58765"/>
                  </a:cubicBezTo>
                  <a:cubicBezTo>
                    <a:pt x="615601" y="45049"/>
                    <a:pt x="616744" y="32286"/>
                    <a:pt x="621030" y="23047"/>
                  </a:cubicBezTo>
                  <a:cubicBezTo>
                    <a:pt x="622745" y="19427"/>
                    <a:pt x="624840" y="16474"/>
                    <a:pt x="627221" y="13998"/>
                  </a:cubicBezTo>
                  <a:cubicBezTo>
                    <a:pt x="634460" y="6854"/>
                    <a:pt x="645605" y="4187"/>
                    <a:pt x="660083" y="5997"/>
                  </a:cubicBezTo>
                  <a:cubicBezTo>
                    <a:pt x="708089" y="12093"/>
                    <a:pt x="756380" y="20570"/>
                    <a:pt x="804005" y="31143"/>
                  </a:cubicBezTo>
                  <a:cubicBezTo>
                    <a:pt x="792861" y="81149"/>
                    <a:pt x="784098" y="131727"/>
                    <a:pt x="777716" y="181733"/>
                  </a:cubicBezTo>
                  <a:cubicBezTo>
                    <a:pt x="774383" y="208403"/>
                    <a:pt x="778955" y="233168"/>
                    <a:pt x="791147" y="253361"/>
                  </a:cubicBezTo>
                  <a:cubicBezTo>
                    <a:pt x="795338" y="260505"/>
                    <a:pt x="800481" y="267077"/>
                    <a:pt x="806387" y="272792"/>
                  </a:cubicBezTo>
                  <a:cubicBezTo>
                    <a:pt x="831342" y="296986"/>
                    <a:pt x="867728" y="306892"/>
                    <a:pt x="908876" y="300510"/>
                  </a:cubicBezTo>
                  <a:cubicBezTo>
                    <a:pt x="974408" y="290318"/>
                    <a:pt x="1020509" y="292033"/>
                    <a:pt x="1030986" y="296509"/>
                  </a:cubicBezTo>
                  <a:cubicBezTo>
                    <a:pt x="1039844" y="300224"/>
                    <a:pt x="1047083" y="306892"/>
                    <a:pt x="1052703" y="316036"/>
                  </a:cubicBezTo>
                  <a:cubicBezTo>
                    <a:pt x="1066514" y="339372"/>
                    <a:pt x="1066800" y="375471"/>
                    <a:pt x="1053084" y="407761"/>
                  </a:cubicBezTo>
                </a:path>
              </a:pathLst>
            </a:custGeom>
            <a:solidFill>
              <a:srgbClr val="FFFFFF">
                <a:alpha val="30000"/>
              </a:srgbClr>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7118318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FB123-F9EC-4015-B6F1-7CADECEE3A69}"/>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0FB32048-1431-46B7-A822-038AB7ADDE50}"/>
              </a:ext>
            </a:extLst>
          </p:cNvPr>
          <p:cNvSpPr>
            <a:spLocks noGrp="1"/>
          </p:cNvSpPr>
          <p:nvPr>
            <p:ph idx="1"/>
          </p:nvPr>
        </p:nvSpPr>
        <p:spPr>
          <a:xfrm>
            <a:off x="478800" y="2990033"/>
            <a:ext cx="11346055" cy="314625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2FE022-7FCF-4728-8BFC-E85CD787C9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95BAA1-49BC-4AE9-A8F5-8EC02C4BA15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8DEFE7A3-C7DE-47B8-969B-6CD2DC734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0149FFA-A887-41F8-B477-A2B4A5D22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6110185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1C30AE-225F-4381-93DA-90EDE6E00646}"/>
              </a:ext>
            </a:extLst>
          </p:cNvPr>
          <p:cNvSpPr>
            <a:spLocks noGrp="1"/>
          </p:cNvSpPr>
          <p:nvPr>
            <p:ph type="title" hasCustomPrompt="1"/>
          </p:nvPr>
        </p:nvSpPr>
        <p:spPr>
          <a:xfrm>
            <a:off x="831850" y="1709738"/>
            <a:ext cx="10515600" cy="2852737"/>
          </a:xfrm>
        </p:spPr>
        <p:txBody>
          <a:bodyPr anchor="b"/>
          <a:lstStyle>
            <a:lvl1pPr>
              <a:defRPr sz="6000"/>
            </a:lvl1pPr>
          </a:lstStyle>
          <a:p>
            <a:r>
              <a:rPr lang="sv-SE"/>
              <a:t>Klicka här för rubrik</a:t>
            </a:r>
          </a:p>
        </p:txBody>
      </p:sp>
      <p:sp>
        <p:nvSpPr>
          <p:cNvPr id="3" name="Platshållare för text 2">
            <a:extLst>
              <a:ext uri="{FF2B5EF4-FFF2-40B4-BE49-F238E27FC236}">
                <a16:creationId xmlns:a16="http://schemas.microsoft.com/office/drawing/2014/main" id="{DC916312-14CD-458B-A664-3E2013722CC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underrubrik</a:t>
            </a:r>
          </a:p>
        </p:txBody>
      </p:sp>
      <p:sp>
        <p:nvSpPr>
          <p:cNvPr id="4" name="Platshållare för datum 3">
            <a:extLst>
              <a:ext uri="{FF2B5EF4-FFF2-40B4-BE49-F238E27FC236}">
                <a16:creationId xmlns:a16="http://schemas.microsoft.com/office/drawing/2014/main" id="{7ABD8157-6EDB-4919-A172-1956C340F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BFF11B-1D2D-4EEE-A7CC-C84C2ADF2E5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DFA948F8-4476-4409-AC2C-383669207A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F6F3F202-D536-4BDC-88A5-B9E143729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483356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624804" cy="2042841"/>
          </a:xfrm>
        </p:spPr>
        <p:txBody>
          <a:bodyPr/>
          <a:lstStyle>
            <a:lvl1pPr>
              <a:defRPr/>
            </a:lvl1pPr>
          </a:lstStyle>
          <a:p>
            <a:r>
              <a:rPr lang="sv-SE"/>
              <a:t>Klicka här för rubrik</a:t>
            </a:r>
          </a:p>
        </p:txBody>
      </p:sp>
      <p:sp>
        <p:nvSpPr>
          <p:cNvPr id="3" name="Platshållare för innehåll 2">
            <a:extLst>
              <a:ext uri="{FF2B5EF4-FFF2-40B4-BE49-F238E27FC236}">
                <a16:creationId xmlns:a16="http://schemas.microsoft.com/office/drawing/2014/main" id="{F510B30C-9555-492B-8A99-991FAA668C9A}"/>
              </a:ext>
            </a:extLst>
          </p:cNvPr>
          <p:cNvSpPr>
            <a:spLocks noGrp="1"/>
          </p:cNvSpPr>
          <p:nvPr>
            <p:ph sz="half" idx="1"/>
          </p:nvPr>
        </p:nvSpPr>
        <p:spPr>
          <a:xfrm>
            <a:off x="478800"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20B923-ED04-4453-AB31-FBA46DE65BBE}"/>
              </a:ext>
            </a:extLst>
          </p:cNvPr>
          <p:cNvSpPr>
            <a:spLocks noGrp="1"/>
          </p:cNvSpPr>
          <p:nvPr>
            <p:ph sz="half" idx="2"/>
          </p:nvPr>
        </p:nvSpPr>
        <p:spPr>
          <a:xfrm>
            <a:off x="6207105" y="2991601"/>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9B4BC5-BFCC-460B-B89E-09A1AFF4C5E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9794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61146-B88D-42E8-94A6-E712D73C9F0C}"/>
              </a:ext>
            </a:extLst>
          </p:cNvPr>
          <p:cNvSpPr>
            <a:spLocks noGrp="1"/>
          </p:cNvSpPr>
          <p:nvPr>
            <p:ph type="title" hasCustomPrompt="1"/>
          </p:nvPr>
        </p:nvSpPr>
        <p:spPr>
          <a:xfrm>
            <a:off x="478800" y="381600"/>
            <a:ext cx="5579999" cy="2042841"/>
          </a:xfrm>
        </p:spPr>
        <p:txBody>
          <a:bodyPr/>
          <a:lstStyle>
            <a:lvl1pPr>
              <a:defRPr/>
            </a:lvl1pPr>
          </a:lstStyle>
          <a:p>
            <a:r>
              <a:rPr lang="sv-SE"/>
              <a:t>Klicka här för rubrik</a:t>
            </a:r>
          </a:p>
        </p:txBody>
      </p:sp>
      <p:sp>
        <p:nvSpPr>
          <p:cNvPr id="3" name="Platshållare för text 2">
            <a:extLst>
              <a:ext uri="{FF2B5EF4-FFF2-40B4-BE49-F238E27FC236}">
                <a16:creationId xmlns:a16="http://schemas.microsoft.com/office/drawing/2014/main" id="{9299508E-D641-41AE-863A-3126A8344C59}"/>
              </a:ext>
            </a:extLst>
          </p:cNvPr>
          <p:cNvSpPr>
            <a:spLocks noGrp="1"/>
          </p:cNvSpPr>
          <p:nvPr>
            <p:ph type="body" idx="1" hasCustomPrompt="1"/>
          </p:nvPr>
        </p:nvSpPr>
        <p:spPr>
          <a:xfrm>
            <a:off x="478799"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underrubrik</a:t>
            </a:r>
          </a:p>
        </p:txBody>
      </p:sp>
      <p:sp>
        <p:nvSpPr>
          <p:cNvPr id="4" name="Platshållare för innehåll 3">
            <a:extLst>
              <a:ext uri="{FF2B5EF4-FFF2-40B4-BE49-F238E27FC236}">
                <a16:creationId xmlns:a16="http://schemas.microsoft.com/office/drawing/2014/main" id="{62B1A253-5C14-40F9-981A-DB980EC93A7C}"/>
              </a:ext>
            </a:extLst>
          </p:cNvPr>
          <p:cNvSpPr>
            <a:spLocks noGrp="1"/>
          </p:cNvSpPr>
          <p:nvPr>
            <p:ph sz="half" idx="2"/>
          </p:nvPr>
        </p:nvSpPr>
        <p:spPr>
          <a:xfrm>
            <a:off x="478799"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0356164-3DD3-4B99-A8BF-0D7BB7343114}"/>
              </a:ext>
            </a:extLst>
          </p:cNvPr>
          <p:cNvSpPr>
            <a:spLocks noGrp="1"/>
          </p:cNvSpPr>
          <p:nvPr>
            <p:ph type="body" sz="quarter" idx="3" hasCustomPrompt="1"/>
          </p:nvPr>
        </p:nvSpPr>
        <p:spPr>
          <a:xfrm>
            <a:off x="6207105" y="2460652"/>
            <a:ext cx="5580000" cy="4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underrubrik</a:t>
            </a:r>
          </a:p>
        </p:txBody>
      </p:sp>
      <p:sp>
        <p:nvSpPr>
          <p:cNvPr id="6" name="Platshållare för innehåll 5">
            <a:extLst>
              <a:ext uri="{FF2B5EF4-FFF2-40B4-BE49-F238E27FC236}">
                <a16:creationId xmlns:a16="http://schemas.microsoft.com/office/drawing/2014/main" id="{A66CCCC9-1135-4510-8C84-5FCE53917303}"/>
              </a:ext>
            </a:extLst>
          </p:cNvPr>
          <p:cNvSpPr>
            <a:spLocks noGrp="1"/>
          </p:cNvSpPr>
          <p:nvPr>
            <p:ph sz="quarter" idx="4"/>
          </p:nvPr>
        </p:nvSpPr>
        <p:spPr>
          <a:xfrm>
            <a:off x="6207105" y="2991602"/>
            <a:ext cx="5580000" cy="314469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B6CDF7-53BA-4FF2-92CF-DC0878ED12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694B9A-E5DD-442F-9433-EF6D52CF9D3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sidfot 7">
            <a:extLst>
              <a:ext uri="{FF2B5EF4-FFF2-40B4-BE49-F238E27FC236}">
                <a16:creationId xmlns:a16="http://schemas.microsoft.com/office/drawing/2014/main" id="{3447C9F7-4FBC-4EF1-B43E-C591C2A23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nummer 8">
            <a:extLst>
              <a:ext uri="{FF2B5EF4-FFF2-40B4-BE49-F238E27FC236}">
                <a16:creationId xmlns:a16="http://schemas.microsoft.com/office/drawing/2014/main" id="{CB090D83-E506-4FB0-AEF5-77FF848F7D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0254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76EA9-636D-43C5-A038-A5E84E48E7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12190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76EA9-636D-43C5-A038-A5E84E48E7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0722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8715E2-ECCC-4068-9E30-2E517700A1F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80871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4607D8-0E34-4147-88C4-EF446C6B4B5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16" name="Platshållare för text 27">
            <a:extLst>
              <a:ext uri="{FF2B5EF4-FFF2-40B4-BE49-F238E27FC236}">
                <a16:creationId xmlns:a16="http://schemas.microsoft.com/office/drawing/2014/main" id="{5F07C573-92DD-41DD-9F3E-A38D2919E0B9}"/>
              </a:ext>
            </a:extLst>
          </p:cNvPr>
          <p:cNvSpPr>
            <a:spLocks noGrp="1"/>
          </p:cNvSpPr>
          <p:nvPr>
            <p:ph type="body" sz="quarter" idx="14" hasCustomPrompt="1"/>
          </p:nvPr>
        </p:nvSpPr>
        <p:spPr>
          <a:xfrm>
            <a:off x="8604738" y="743964"/>
            <a:ext cx="3367056" cy="4981787"/>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
              </a:t>
            </a:r>
          </a:p>
        </p:txBody>
      </p:sp>
    </p:spTree>
    <p:extLst>
      <p:ext uri="{BB962C8B-B14F-4D97-AF65-F5344CB8AC3E}">
        <p14:creationId xmlns:p14="http://schemas.microsoft.com/office/powerpoint/2010/main" val="3756577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6F2F8-594C-4F49-8A24-BAE956F76C8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4291683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Text 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01B5D9F-8D05-479B-86C4-3BAB7721BA0A}"/>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B7F464-3431-4437-ABB9-4EEAC606179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Redigera format för bakgrundstext</a:t>
            </a:r>
          </a:p>
        </p:txBody>
      </p:sp>
    </p:spTree>
    <p:extLst>
      <p:ext uri="{BB962C8B-B14F-4D97-AF65-F5344CB8AC3E}">
        <p14:creationId xmlns:p14="http://schemas.microsoft.com/office/powerpoint/2010/main" val="155748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Rubrik 1 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15999" y="215999"/>
            <a:ext cx="11760001" cy="5921485"/>
          </a:xfrm>
          <a:solidFill>
            <a:schemeClr val="bg1">
              <a:lumMod val="75000"/>
            </a:schemeClr>
          </a:solidFill>
        </p:spPr>
        <p:txBody>
          <a:bodyPr lIns="360000" tIns="90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8F2D2-96CA-4E26-8514-FBD38FCF2488}"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42673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Rubrik 1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70"/>
            <a:ext cx="117600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AB4F26-12A0-4775-A615-C5EA6A4B662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8683649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Rubrik Multi Text 1/2 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8FD3FE7-D5F4-4CDC-BC1A-36D30F6125CD}"/>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9507D-6357-45CA-8101-C7154697280C}"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112677" y="216000"/>
            <a:ext cx="5863323"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57231BDE-7787-4A54-8026-2A3C13EE0E04}"/>
              </a:ext>
            </a:extLst>
          </p:cNvPr>
          <p:cNvSpPr>
            <a:spLocks noGrp="1"/>
          </p:cNvSpPr>
          <p:nvPr>
            <p:ph type="body" sz="quarter" idx="14"/>
          </p:nvPr>
        </p:nvSpPr>
        <p:spPr>
          <a:xfrm>
            <a:off x="478799" y="2991601"/>
            <a:ext cx="5580000"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39855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Multi Text 1/3 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F28770-97A3-4D43-B559-FDCC4EF42093}"/>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800" y="381600"/>
            <a:ext cx="5580000"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7A9949-9167-4143-A328-0CF4D491480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060399" y="216000"/>
            <a:ext cx="3915601"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8" name="Platshållare för text 7">
            <a:extLst>
              <a:ext uri="{FF2B5EF4-FFF2-40B4-BE49-F238E27FC236}">
                <a16:creationId xmlns:a16="http://schemas.microsoft.com/office/drawing/2014/main" id="{B42E65F2-2C63-4EFA-9C18-749602219602}"/>
              </a:ext>
            </a:extLst>
          </p:cNvPr>
          <p:cNvSpPr>
            <a:spLocks noGrp="1"/>
          </p:cNvSpPr>
          <p:nvPr>
            <p:ph type="body" sz="quarter" idx="14"/>
          </p:nvPr>
        </p:nvSpPr>
        <p:spPr>
          <a:xfrm>
            <a:off x="478800" y="2991600"/>
            <a:ext cx="7506524" cy="28911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35597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Rubrik Multi Text 2/3 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3D153A3-1F89-48CD-B56E-039631F44FAC}"/>
              </a:ext>
            </a:extLst>
          </p:cNvPr>
          <p:cNvSpPr/>
          <p:nvPr/>
        </p:nvSpPr>
        <p:spPr>
          <a:xfrm>
            <a:off x="215999" y="215998"/>
            <a:ext cx="11760001" cy="59214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8799" y="381600"/>
            <a:ext cx="3592453" cy="2042841"/>
          </a:xfrm>
        </p:spPr>
        <p:txBody>
          <a:bodyPr anchor="t"/>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E13F79-DF40-44BE-8AD6-2B497CC347C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139653" y="216000"/>
            <a:ext cx="7836348" cy="5921995"/>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text 9">
            <a:extLst>
              <a:ext uri="{FF2B5EF4-FFF2-40B4-BE49-F238E27FC236}">
                <a16:creationId xmlns:a16="http://schemas.microsoft.com/office/drawing/2014/main" id="{4B6594BA-FE78-43C3-845D-3F233BB756C9}"/>
              </a:ext>
            </a:extLst>
          </p:cNvPr>
          <p:cNvSpPr>
            <a:spLocks noGrp="1"/>
          </p:cNvSpPr>
          <p:nvPr>
            <p:ph type="body" sz="quarter" idx="14"/>
          </p:nvPr>
        </p:nvSpPr>
        <p:spPr>
          <a:xfrm>
            <a:off x="478801" y="2991599"/>
            <a:ext cx="3592454" cy="289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671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3D7615-9DFB-43D0-A05D-2EDD01AC13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8715E2-ECCC-4068-9E30-2E517700A1F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DF0AB75D-63E5-4AF8-995A-4CDAA380CE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CBCA2383-CB9F-40C7-9C1D-B965DDF8BD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6429697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Rubrik 2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6A805F-1A0D-4342-A349-575C7B24D34A}"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28C42537-E65F-498F-915E-F4951BEB0F10}"/>
              </a:ext>
            </a:extLst>
          </p:cNvPr>
          <p:cNvSpPr>
            <a:spLocks noGrp="1"/>
          </p:cNvSpPr>
          <p:nvPr>
            <p:ph type="pic" sz="quarter" idx="14" hasCustomPrompt="1"/>
          </p:nvPr>
        </p:nvSpPr>
        <p:spPr>
          <a:xfrm>
            <a:off x="226343" y="2045870"/>
            <a:ext cx="57672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3838627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ubrik 2 Bilder Multi textplat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BCAA64-2558-4B0F-8054-DB6071A763DB}"/>
              </a:ext>
            </a:extLst>
          </p:cNvPr>
          <p:cNvSpPr/>
          <p:nvPr/>
        </p:nvSpPr>
        <p:spPr>
          <a:xfrm>
            <a:off x="226343" y="2045870"/>
            <a:ext cx="5767200" cy="40921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10776" y="2046079"/>
            <a:ext cx="5767200"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5AC33-FF68-42F5-AECD-9591F3686A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5767200" cy="4092130"/>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756561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Rubrik 3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8201324" y="2046078"/>
            <a:ext cx="3776401" cy="4090121"/>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B094B-A0FD-46B7-98B6-855FE9AD05D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r>
              <a:rPr lang="sv-SE"/>
              <a:t>
              </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3131081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Rubrik 2 Bilder Multi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5132E9-0730-40A6-B557-804382A5B646}"/>
              </a:ext>
            </a:extLst>
          </p:cNvPr>
          <p:cNvSpPr/>
          <p:nvPr/>
        </p:nvSpPr>
        <p:spPr>
          <a:xfrm>
            <a:off x="8201324"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CC0DD2-EB4D-4BC9-BC0E-A8F0C1C0F03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4208400" y="2046287"/>
            <a:ext cx="3776400" cy="4089859"/>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2"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711270A0-0B55-4581-B570-39ABC56C4166}"/>
              </a:ext>
            </a:extLst>
          </p:cNvPr>
          <p:cNvSpPr>
            <a:spLocks noGrp="1"/>
          </p:cNvSpPr>
          <p:nvPr>
            <p:ph sz="quarter" idx="16"/>
          </p:nvPr>
        </p:nvSpPr>
        <p:spPr>
          <a:xfrm>
            <a:off x="8201324" y="2046078"/>
            <a:ext cx="3776401" cy="4090121"/>
          </a:xfrm>
          <a:noFill/>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757165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ubrik 1 Bild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D4744B3-B0B0-4BD6-AFDE-3AC1527FC450}"/>
              </a:ext>
            </a:extLst>
          </p:cNvPr>
          <p:cNvSpPr/>
          <p:nvPr/>
        </p:nvSpPr>
        <p:spPr>
          <a:xfrm>
            <a:off x="4208400" y="2045870"/>
            <a:ext cx="7772893"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226343" y="2045869"/>
            <a:ext cx="3776400" cy="409213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C1F26A-AEA5-48AC-92EB-79F39D815A1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4208400" y="2045870"/>
            <a:ext cx="7772893"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3303892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Rubrik Multi tex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F9B6523-9319-47EE-BA0E-11B95600951D}"/>
              </a:ext>
            </a:extLst>
          </p:cNvPr>
          <p:cNvSpPr/>
          <p:nvPr/>
        </p:nvSpPr>
        <p:spPr>
          <a:xfrm>
            <a:off x="226343" y="2045870"/>
            <a:ext cx="11754951" cy="408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4716AA-2057-4265-BB04-24AC866B261F}"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07F7D97E-9556-4C81-AC9E-146200EE768A}"/>
              </a:ext>
            </a:extLst>
          </p:cNvPr>
          <p:cNvSpPr>
            <a:spLocks noGrp="1"/>
          </p:cNvSpPr>
          <p:nvPr>
            <p:ph sz="quarter" idx="14"/>
          </p:nvPr>
        </p:nvSpPr>
        <p:spPr>
          <a:xfrm>
            <a:off x="226343" y="2045870"/>
            <a:ext cx="11754951" cy="4089600"/>
          </a:xfrm>
          <a:noFill/>
          <a:ln>
            <a:noFill/>
          </a:ln>
        </p:spPr>
        <p:txBody>
          <a:bodyPr lIns="216000" tIns="180000"/>
          <a:lstStyle>
            <a:lvl1pPr marL="0" indent="0">
              <a:buFontTx/>
              <a:buNone/>
              <a:defRPr sz="2000">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226504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ubrik 4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1318CA-6F58-48DD-97C6-378F266789F4}"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26344" y="2046288"/>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18780134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Multi Text 3 Bild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6E97F0B-D77F-4223-9634-8DA9CC21710F}"/>
              </a:ext>
            </a:extLst>
          </p:cNvPr>
          <p:cNvSpPr/>
          <p:nvPr/>
        </p:nvSpPr>
        <p:spPr>
          <a:xfrm>
            <a:off x="226342" y="2046288"/>
            <a:ext cx="5767200" cy="193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6206489" y="2046078"/>
            <a:ext cx="5767200" cy="192891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C98AEA-45B6-45CD-811D-3646577BD4B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26344" y="4201201"/>
            <a:ext cx="5767200" cy="1936493"/>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6205575" y="4201199"/>
            <a:ext cx="5768115"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C783270-78FB-44DE-B3CF-214AF6E7CB47}"/>
              </a:ext>
            </a:extLst>
          </p:cNvPr>
          <p:cNvSpPr>
            <a:spLocks noGrp="1"/>
          </p:cNvSpPr>
          <p:nvPr>
            <p:ph sz="quarter" idx="17"/>
          </p:nvPr>
        </p:nvSpPr>
        <p:spPr>
          <a:xfrm>
            <a:off x="226343" y="2046288"/>
            <a:ext cx="5767200" cy="1936493"/>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451348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ubrik 5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97C846-8457-4EC2-B5C1-17731033C28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201323" y="2046078"/>
            <a:ext cx="3776401" cy="4090121"/>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290588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ubrik 5 Bilder Multi Tex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5D78484-3B5F-465D-B725-D3BE6D9CC8E9}"/>
              </a:ext>
            </a:extLst>
          </p:cNvPr>
          <p:cNvSpPr/>
          <p:nvPr/>
        </p:nvSpPr>
        <p:spPr>
          <a:xfrm>
            <a:off x="8201323" y="2046078"/>
            <a:ext cx="3776401" cy="409012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296A98-88C1-42AE-87DE-EDB85CC17F51}"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indent="0" algn="ctr">
              <a:buFontTx/>
              <a:buNone/>
              <a:defRPr sz="1400"/>
            </a:lvl1pPr>
          </a:lstStyle>
          <a:p>
            <a:r>
              <a:rPr lang="sv-SE"/>
              <a:t>Klicka på ikonen för att infoga bild</a:t>
            </a:r>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EE10710B-E6A0-4400-9188-D0E0C590305C}"/>
              </a:ext>
            </a:extLst>
          </p:cNvPr>
          <p:cNvSpPr>
            <a:spLocks noGrp="1"/>
          </p:cNvSpPr>
          <p:nvPr>
            <p:ph sz="quarter" idx="17"/>
          </p:nvPr>
        </p:nvSpPr>
        <p:spPr>
          <a:xfrm>
            <a:off x="8201323" y="2046078"/>
            <a:ext cx="3776401" cy="4090121"/>
          </a:xfrm>
          <a:noFill/>
        </p:spPr>
        <p:txBody>
          <a:bodyPr lIns="216000" tIns="180000"/>
          <a:lstStyle>
            <a:lvl1pPr marL="0" indent="0">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2698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bild helsidesfoto">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5FA4A47-DE96-432F-B3FA-95F9E602F6F7}"/>
              </a:ext>
            </a:extLst>
          </p:cNvPr>
          <p:cNvSpPr>
            <a:spLocks noGrp="1"/>
          </p:cNvSpPr>
          <p:nvPr>
            <p:ph type="pic" sz="quarter" idx="13" hasCustomPrompt="1"/>
          </p:nvPr>
        </p:nvSpPr>
        <p:spPr>
          <a:xfrm>
            <a:off x="215999" y="215998"/>
            <a:ext cx="11760001" cy="5921485"/>
          </a:xfrm>
          <a:solidFill>
            <a:schemeClr val="bg1">
              <a:lumMod val="75000"/>
            </a:schemeClr>
          </a:solidFill>
        </p:spPr>
        <p:txBody>
          <a:bodyPr/>
          <a:lstStyle>
            <a:lvl1pPr marL="0" indent="0" algn="ctr">
              <a:buFontTx/>
              <a:buNone/>
              <a:defRPr sz="1400"/>
            </a:lvl1pPr>
          </a:lstStyle>
          <a:p>
            <a:r>
              <a:rPr lang="sv-SE"/>
              <a:t>Klicka på ikonen för att infoga bild</a:t>
            </a:r>
          </a:p>
        </p:txBody>
      </p:sp>
      <p:sp>
        <p:nvSpPr>
          <p:cNvPr id="2" name="Rubrik 1">
            <a:extLst>
              <a:ext uri="{FF2B5EF4-FFF2-40B4-BE49-F238E27FC236}">
                <a16:creationId xmlns:a16="http://schemas.microsoft.com/office/drawing/2014/main" id="{55BBBBF2-582B-46CE-A6EE-C43ED03CD14E}"/>
              </a:ext>
            </a:extLst>
          </p:cNvPr>
          <p:cNvSpPr>
            <a:spLocks noGrp="1"/>
          </p:cNvSpPr>
          <p:nvPr>
            <p:ph type="ctrTitle" hasCustomPrompt="1"/>
          </p:nvPr>
        </p:nvSpPr>
        <p:spPr>
          <a:xfrm>
            <a:off x="444322" y="495835"/>
            <a:ext cx="7611457" cy="2524456"/>
          </a:xfrm>
        </p:spPr>
        <p:txBody>
          <a:bodyPr anchor="t"/>
          <a:lstStyle>
            <a:lvl1pPr algn="l">
              <a:defRPr sz="8800">
                <a:solidFill>
                  <a:schemeClr val="bg1"/>
                </a:solidFill>
              </a:defRPr>
            </a:lvl1pPr>
          </a:lstStyle>
          <a:p>
            <a:r>
              <a:rPr lang="sv-SE"/>
              <a:t>Klicka här för rubrik</a:t>
            </a:r>
          </a:p>
        </p:txBody>
      </p:sp>
      <p:sp>
        <p:nvSpPr>
          <p:cNvPr id="3" name="Underrubrik 2">
            <a:extLst>
              <a:ext uri="{FF2B5EF4-FFF2-40B4-BE49-F238E27FC236}">
                <a16:creationId xmlns:a16="http://schemas.microsoft.com/office/drawing/2014/main" id="{500486BF-430B-455E-A1AA-2329D940AE7B}"/>
              </a:ext>
            </a:extLst>
          </p:cNvPr>
          <p:cNvSpPr>
            <a:spLocks noGrp="1"/>
          </p:cNvSpPr>
          <p:nvPr>
            <p:ph type="subTitle" idx="1" hasCustomPrompt="1"/>
          </p:nvPr>
        </p:nvSpPr>
        <p:spPr>
          <a:xfrm>
            <a:off x="444322" y="5563984"/>
            <a:ext cx="11387677" cy="4829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underrubrik</a:t>
            </a:r>
          </a:p>
        </p:txBody>
      </p:sp>
      <p:sp>
        <p:nvSpPr>
          <p:cNvPr id="4" name="Platshållare för datum 3">
            <a:extLst>
              <a:ext uri="{FF2B5EF4-FFF2-40B4-BE49-F238E27FC236}">
                <a16:creationId xmlns:a16="http://schemas.microsoft.com/office/drawing/2014/main" id="{A2AEC82D-0AD9-4ECA-9D41-23AAD814097A}"/>
              </a:ext>
            </a:extLst>
          </p:cNvPr>
          <p:cNvSpPr>
            <a:spLocks noGrp="1"/>
          </p:cNvSpPr>
          <p:nvPr>
            <p:ph type="dt" sz="half" idx="10"/>
          </p:nvPr>
        </p:nvSpPr>
        <p:spPr>
          <a:xfrm>
            <a:off x="8736495" y="6356350"/>
            <a:ext cx="1511801" cy="365125"/>
          </a:xfr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4607D8-0E34-4147-88C4-EF446C6B4B5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5DD7F05E-54FB-44D0-93EE-BE97DDA26169}"/>
              </a:ext>
            </a:extLst>
          </p:cNvPr>
          <p:cNvSpPr>
            <a:spLocks noGrp="1"/>
          </p:cNvSpPr>
          <p:nvPr>
            <p:ph type="ftr" sz="quarter" idx="11"/>
          </p:nvPr>
        </p:nvSpPr>
        <p:spPr>
          <a:xfrm>
            <a:off x="928346" y="6356350"/>
            <a:ext cx="411480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63B566F6-E716-474C-A1AF-E16941855B06}"/>
              </a:ext>
            </a:extLst>
          </p:cNvPr>
          <p:cNvSpPr>
            <a:spLocks noGrp="1"/>
          </p:cNvSpPr>
          <p:nvPr>
            <p:ph type="sldNum" sz="quarter" idx="12"/>
          </p:nvPr>
        </p:nvSpPr>
        <p:spPr>
          <a:xfrm>
            <a:off x="479641" y="6356350"/>
            <a:ext cx="4487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16" name="Platshållare för text 27">
            <a:extLst>
              <a:ext uri="{FF2B5EF4-FFF2-40B4-BE49-F238E27FC236}">
                <a16:creationId xmlns:a16="http://schemas.microsoft.com/office/drawing/2014/main" id="{5F07C573-92DD-41DD-9F3E-A38D2919E0B9}"/>
              </a:ext>
            </a:extLst>
          </p:cNvPr>
          <p:cNvSpPr>
            <a:spLocks noGrp="1"/>
          </p:cNvSpPr>
          <p:nvPr>
            <p:ph type="body" sz="quarter" idx="14" hasCustomPrompt="1"/>
          </p:nvPr>
        </p:nvSpPr>
        <p:spPr>
          <a:xfrm>
            <a:off x="8604738" y="743964"/>
            <a:ext cx="3367056" cy="4981787"/>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
              </a:t>
            </a:r>
          </a:p>
        </p:txBody>
      </p:sp>
    </p:spTree>
    <p:extLst>
      <p:ext uri="{BB962C8B-B14F-4D97-AF65-F5344CB8AC3E}">
        <p14:creationId xmlns:p14="http://schemas.microsoft.com/office/powerpoint/2010/main" val="20880311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ubrik 6 Bilder">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83C65-D853-429C-92BD-83A60E8D5923}"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0" name="Platshållare för bild 8">
            <a:extLst>
              <a:ext uri="{FF2B5EF4-FFF2-40B4-BE49-F238E27FC236}">
                <a16:creationId xmlns:a16="http://schemas.microsoft.com/office/drawing/2014/main" id="{05DA0D78-FDE1-43D1-857B-4C0F0D0D1BFD}"/>
              </a:ext>
            </a:extLst>
          </p:cNvPr>
          <p:cNvSpPr>
            <a:spLocks noGrp="1"/>
          </p:cNvSpPr>
          <p:nvPr>
            <p:ph type="pic" sz="quarter" idx="15" hasCustomPrompt="1"/>
          </p:nvPr>
        </p:nvSpPr>
        <p:spPr>
          <a:xfrm>
            <a:off x="216000"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Tree>
    <p:extLst>
      <p:ext uri="{BB962C8B-B14F-4D97-AF65-F5344CB8AC3E}">
        <p14:creationId xmlns:p14="http://schemas.microsoft.com/office/powerpoint/2010/main" val="1931971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ubrik Multi Text 5 Bild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57D8B48B-77D5-4E7B-9BA9-9EA4D856EAA2}"/>
              </a:ext>
            </a:extLst>
          </p:cNvPr>
          <p:cNvSpPr/>
          <p:nvPr/>
        </p:nvSpPr>
        <p:spPr>
          <a:xfrm>
            <a:off x="232560" y="2046077"/>
            <a:ext cx="3776400" cy="1936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Platshållare för bild 8">
            <a:extLst>
              <a:ext uri="{FF2B5EF4-FFF2-40B4-BE49-F238E27FC236}">
                <a16:creationId xmlns:a16="http://schemas.microsoft.com/office/drawing/2014/main" id="{4F2F6A57-7EA2-47DD-A2ED-D38487DF8B9A}"/>
              </a:ext>
            </a:extLst>
          </p:cNvPr>
          <p:cNvSpPr>
            <a:spLocks noGrp="1"/>
          </p:cNvSpPr>
          <p:nvPr>
            <p:ph type="pic" sz="quarter" idx="13" hasCustomPrompt="1"/>
          </p:nvPr>
        </p:nvSpPr>
        <p:spPr>
          <a:xfrm>
            <a:off x="4203658" y="2047462"/>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2" name="Rubrik 1">
            <a:extLst>
              <a:ext uri="{FF2B5EF4-FFF2-40B4-BE49-F238E27FC236}">
                <a16:creationId xmlns:a16="http://schemas.microsoft.com/office/drawing/2014/main" id="{9F8FF724-E49B-4704-9C98-90B00DD5AF12}"/>
              </a:ext>
            </a:extLst>
          </p:cNvPr>
          <p:cNvSpPr>
            <a:spLocks noGrp="1"/>
          </p:cNvSpPr>
          <p:nvPr>
            <p:ph type="title" hasCustomPrompt="1"/>
          </p:nvPr>
        </p:nvSpPr>
        <p:spPr>
          <a:xfrm>
            <a:off x="479640" y="382479"/>
            <a:ext cx="5623962" cy="1606659"/>
          </a:xfrm>
        </p:spPr>
        <p:txBody>
          <a:bodyPr/>
          <a:lstStyle>
            <a:lvl1pPr>
              <a:defRPr/>
            </a:lvl1pPr>
          </a:lstStyle>
          <a:p>
            <a:r>
              <a:rPr lang="sv-SE"/>
              <a:t>Klicka här för rubrik</a:t>
            </a:r>
          </a:p>
        </p:txBody>
      </p:sp>
      <p:sp>
        <p:nvSpPr>
          <p:cNvPr id="5" name="Platshållare för datum 4">
            <a:extLst>
              <a:ext uri="{FF2B5EF4-FFF2-40B4-BE49-F238E27FC236}">
                <a16:creationId xmlns:a16="http://schemas.microsoft.com/office/drawing/2014/main" id="{3B336E3A-4F5D-4A20-8031-7906161205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75367-8D89-4363-A34D-F73980C6F51B}"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550FFDF2-D867-4E53-8AAC-444DD30952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bildnummer 6">
            <a:extLst>
              <a:ext uri="{FF2B5EF4-FFF2-40B4-BE49-F238E27FC236}">
                <a16:creationId xmlns:a16="http://schemas.microsoft.com/office/drawing/2014/main" id="{96C34A88-0CA2-42B6-84DB-A04852125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Platshållare för bild 8">
            <a:extLst>
              <a:ext uri="{FF2B5EF4-FFF2-40B4-BE49-F238E27FC236}">
                <a16:creationId xmlns:a16="http://schemas.microsoft.com/office/drawing/2014/main" id="{12619720-8989-44FC-8D94-278B920DBDB7}"/>
              </a:ext>
            </a:extLst>
          </p:cNvPr>
          <p:cNvSpPr>
            <a:spLocks noGrp="1"/>
          </p:cNvSpPr>
          <p:nvPr>
            <p:ph type="pic" sz="quarter" idx="14" hasCustomPrompt="1"/>
          </p:nvPr>
        </p:nvSpPr>
        <p:spPr>
          <a:xfrm>
            <a:off x="216000" y="4201199"/>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1" name="Platshållare för bild 8">
            <a:extLst>
              <a:ext uri="{FF2B5EF4-FFF2-40B4-BE49-F238E27FC236}">
                <a16:creationId xmlns:a16="http://schemas.microsoft.com/office/drawing/2014/main" id="{ADAAEF65-35CB-4A38-B68B-3161FFC88383}"/>
              </a:ext>
            </a:extLst>
          </p:cNvPr>
          <p:cNvSpPr>
            <a:spLocks noGrp="1"/>
          </p:cNvSpPr>
          <p:nvPr>
            <p:ph type="pic" sz="quarter" idx="16" hasCustomPrompt="1"/>
          </p:nvPr>
        </p:nvSpPr>
        <p:spPr>
          <a:xfrm>
            <a:off x="4203658"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2" name="Platshållare för bild 8">
            <a:extLst>
              <a:ext uri="{FF2B5EF4-FFF2-40B4-BE49-F238E27FC236}">
                <a16:creationId xmlns:a16="http://schemas.microsoft.com/office/drawing/2014/main" id="{1AC07A39-93C8-43CF-BC73-BD58CDA1D02C}"/>
              </a:ext>
            </a:extLst>
          </p:cNvPr>
          <p:cNvSpPr>
            <a:spLocks noGrp="1"/>
          </p:cNvSpPr>
          <p:nvPr>
            <p:ph type="pic" sz="quarter" idx="17" hasCustomPrompt="1"/>
          </p:nvPr>
        </p:nvSpPr>
        <p:spPr>
          <a:xfrm>
            <a:off x="8191440" y="2047463"/>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13" name="Platshållare för bild 8">
            <a:extLst>
              <a:ext uri="{FF2B5EF4-FFF2-40B4-BE49-F238E27FC236}">
                <a16:creationId xmlns:a16="http://schemas.microsoft.com/office/drawing/2014/main" id="{401BE4A9-AE6D-4492-9337-3FD7D8D38F56}"/>
              </a:ext>
            </a:extLst>
          </p:cNvPr>
          <p:cNvSpPr>
            <a:spLocks noGrp="1"/>
          </p:cNvSpPr>
          <p:nvPr>
            <p:ph type="pic" sz="quarter" idx="18" hasCustomPrompt="1"/>
          </p:nvPr>
        </p:nvSpPr>
        <p:spPr>
          <a:xfrm>
            <a:off x="8191440" y="4201200"/>
            <a:ext cx="3776400" cy="1936800"/>
          </a:xfrm>
          <a:solidFill>
            <a:schemeClr val="bg1">
              <a:lumMod val="75000"/>
            </a:schemeClr>
          </a:solidFill>
        </p:spPr>
        <p:txBody>
          <a:bodyPr lIns="360000" tIns="252000"/>
          <a:lstStyle>
            <a:lvl1pPr marL="0" marR="0" indent="0" algn="ctr" defTabSz="914400" rtl="0" eaLnBrk="1" fontAlgn="auto" latinLnBrk="0" hangingPunct="1">
              <a:lnSpc>
                <a:spcPct val="90000"/>
              </a:lnSpc>
              <a:spcBef>
                <a:spcPts val="1000"/>
              </a:spcBef>
              <a:spcAft>
                <a:spcPts val="0"/>
              </a:spcAft>
              <a:buClrTx/>
              <a:buSzTx/>
              <a:buFontTx/>
              <a:buNone/>
              <a:tabLst/>
              <a:defRPr sz="14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sv-SE"/>
              <a:t>Klicka på ikonen för att infoga bild</a:t>
            </a:r>
          </a:p>
          <a:p>
            <a:endParaRPr lang="sv-SE"/>
          </a:p>
        </p:txBody>
      </p:sp>
      <p:sp>
        <p:nvSpPr>
          <p:cNvPr id="4" name="Platshållare för innehåll 3">
            <a:extLst>
              <a:ext uri="{FF2B5EF4-FFF2-40B4-BE49-F238E27FC236}">
                <a16:creationId xmlns:a16="http://schemas.microsoft.com/office/drawing/2014/main" id="{BE8DABAE-EC87-4F26-B4F1-8FF1631C4A84}"/>
              </a:ext>
            </a:extLst>
          </p:cNvPr>
          <p:cNvSpPr>
            <a:spLocks noGrp="1"/>
          </p:cNvSpPr>
          <p:nvPr>
            <p:ph sz="quarter" idx="19"/>
          </p:nvPr>
        </p:nvSpPr>
        <p:spPr>
          <a:xfrm>
            <a:off x="232560" y="2046077"/>
            <a:ext cx="3776400" cy="1936800"/>
          </a:xfrm>
          <a:noFill/>
        </p:spPr>
        <p:txBody>
          <a:bodyPr lIns="216000" tIns="180000"/>
          <a:lstStyle>
            <a:lvl1pPr marL="0" indent="0">
              <a:buFontTx/>
              <a:buNone/>
              <a:defRPr sz="20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400076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Text hö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A282D-D5F9-44AD-8A27-22E2F7E6C984}"/>
              </a:ext>
            </a:extLst>
          </p:cNvPr>
          <p:cNvSpPr>
            <a:spLocks noGrp="1"/>
          </p:cNvSpPr>
          <p:nvPr>
            <p:ph type="title" hasCustomPrompt="1"/>
          </p:nvPr>
        </p:nvSpPr>
        <p:spPr>
          <a:xfrm>
            <a:off x="479641" y="382479"/>
            <a:ext cx="5616359" cy="2124001"/>
          </a:xfrm>
        </p:spPr>
        <p:txBody>
          <a:bodyPr/>
          <a:lstStyle>
            <a:lvl1pPr>
              <a:defRPr/>
            </a:lvl1pPr>
          </a:lstStyle>
          <a:p>
            <a:r>
              <a:rPr lang="sv-SE"/>
              <a:t>Klicka här för rubrik</a:t>
            </a:r>
          </a:p>
        </p:txBody>
      </p:sp>
      <p:sp>
        <p:nvSpPr>
          <p:cNvPr id="3" name="Platshållare för datum 2">
            <a:extLst>
              <a:ext uri="{FF2B5EF4-FFF2-40B4-BE49-F238E27FC236}">
                <a16:creationId xmlns:a16="http://schemas.microsoft.com/office/drawing/2014/main" id="{0F41E126-777D-41A0-8237-9B9EE3E1D3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6F2F8-594C-4F49-8A24-BAE956F76C8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8FE15DE-B646-4255-84D6-0098588E4B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9385BCC0-75B6-4222-B8AB-6D59C7C4E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Platshållare för text 6">
            <a:extLst>
              <a:ext uri="{FF2B5EF4-FFF2-40B4-BE49-F238E27FC236}">
                <a16:creationId xmlns:a16="http://schemas.microsoft.com/office/drawing/2014/main" id="{0D1F66BE-5252-408F-A4C1-B3D98A848D4C}"/>
              </a:ext>
            </a:extLst>
          </p:cNvPr>
          <p:cNvSpPr>
            <a:spLocks noGrp="1"/>
          </p:cNvSpPr>
          <p:nvPr>
            <p:ph type="body" sz="quarter" idx="13"/>
          </p:nvPr>
        </p:nvSpPr>
        <p:spPr>
          <a:xfrm>
            <a:off x="7956707" y="1969129"/>
            <a:ext cx="3912020" cy="3725697"/>
          </a:xfrm>
        </p:spPr>
        <p:txBody>
          <a:bodyPr/>
          <a:lstStyle>
            <a:lvl1pPr marL="0" indent="0">
              <a:buFontTx/>
              <a:buNone/>
              <a:defRPr sz="2000"/>
            </a:lvl1pPr>
            <a:lvl2pPr marL="457200" indent="0">
              <a:buFontTx/>
              <a:buNone/>
              <a:defRPr sz="1800"/>
            </a:lvl2pPr>
            <a:lvl3pPr marL="914400" indent="0">
              <a:buFontTx/>
              <a:buNone/>
              <a:defRPr sz="1600"/>
            </a:lvl3pPr>
            <a:lvl4pPr marL="1371600" indent="0">
              <a:buFontTx/>
              <a:buNone/>
              <a:defRPr sz="1600"/>
            </a:lvl4pPr>
            <a:lvl5pPr marL="1828800" indent="0">
              <a:buFontTx/>
              <a:buNone/>
              <a:defRPr sz="1600"/>
            </a:lvl5pPr>
          </a:lstStyle>
          <a:p>
            <a:pPr lvl="0"/>
            <a:r>
              <a:rPr lang="sv-SE"/>
              <a:t>Klicka här för att ändra format på bakgrundstexten</a:t>
            </a:r>
          </a:p>
        </p:txBody>
      </p:sp>
    </p:spTree>
    <p:extLst>
      <p:ext uri="{BB962C8B-B14F-4D97-AF65-F5344CB8AC3E}">
        <p14:creationId xmlns:p14="http://schemas.microsoft.com/office/powerpoint/2010/main" val="353943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BFAC995-D09A-44ED-B7E4-8B82F8F56A7D}"/>
              </a:ext>
            </a:extLst>
          </p:cNvPr>
          <p:cNvPicPr>
            <a:picLocks noChangeAspect="1"/>
          </p:cNvPicPr>
          <p:nvPr/>
        </p:nvPicPr>
        <p:blipFill>
          <a:blip r:embed="rId29" cstate="hqprint">
            <a:extLst>
              <a:ext uri="{28A0092B-C50C-407E-A947-70E740481C1C}">
                <a14:useLocalDpi xmlns:a14="http://schemas.microsoft.com/office/drawing/2010/main" val="0"/>
              </a:ext>
            </a:extLst>
          </a:blip>
          <a:srcRect/>
          <a:stretch/>
        </p:blipFill>
        <p:spPr>
          <a:xfrm>
            <a:off x="10577930" y="6304912"/>
            <a:ext cx="1322337" cy="468000"/>
          </a:xfrm>
          <a:prstGeom prst="rect">
            <a:avLst/>
          </a:prstGeom>
        </p:spPr>
      </p:pic>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CFE2F9-CAE4-4230-B24D-2923FFB49B4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5238595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5B0F98-6BDD-4D9C-8E0E-EBE95391364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E23FD792-1DAE-48CD-A5AB-78FC0F291676}"/>
              </a:ext>
            </a:extLst>
          </p:cNvPr>
          <p:cNvPicPr>
            <a:picLocks noChangeAspect="1"/>
          </p:cNvPicPr>
          <p:nvPr/>
        </p:nvPicPr>
        <p:blipFill>
          <a:blip r:embed="rId29" cstate="hqprint">
            <a:extLst>
              <a:ext uri="{28A0092B-C50C-407E-A947-70E740481C1C}">
                <a14:useLocalDpi xmlns:a14="http://schemas.microsoft.com/office/drawing/2010/main" val="0"/>
              </a:ext>
            </a:extLst>
          </a:blip>
          <a:srcRect/>
          <a:stretch/>
        </p:blipFill>
        <p:spPr>
          <a:xfrm>
            <a:off x="10577930" y="6304912"/>
            <a:ext cx="1322337" cy="468000"/>
          </a:xfrm>
          <a:prstGeom prst="rect">
            <a:avLst/>
          </a:prstGeom>
        </p:spPr>
      </p:pic>
    </p:spTree>
    <p:extLst>
      <p:ext uri="{BB962C8B-B14F-4D97-AF65-F5344CB8AC3E}">
        <p14:creationId xmlns:p14="http://schemas.microsoft.com/office/powerpoint/2010/main" val="30409275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BFAC995-D09A-44ED-B7E4-8B82F8F56A7D}"/>
              </a:ext>
            </a:extLst>
          </p:cNvPr>
          <p:cNvPicPr>
            <a:picLocks noChangeAspect="1"/>
          </p:cNvPicPr>
          <p:nvPr/>
        </p:nvPicPr>
        <p:blipFill>
          <a:blip r:embed="rId29" cstate="hqprint">
            <a:extLst>
              <a:ext uri="{28A0092B-C50C-407E-A947-70E740481C1C}">
                <a14:useLocalDpi xmlns:a14="http://schemas.microsoft.com/office/drawing/2010/main" val="0"/>
              </a:ext>
            </a:extLst>
          </a:blip>
          <a:srcRect/>
          <a:stretch/>
        </p:blipFill>
        <p:spPr>
          <a:xfrm>
            <a:off x="10577930" y="6304912"/>
            <a:ext cx="1322337" cy="468000"/>
          </a:xfrm>
          <a:prstGeom prst="rect">
            <a:avLst/>
          </a:prstGeom>
        </p:spPr>
      </p:pic>
      <p:sp>
        <p:nvSpPr>
          <p:cNvPr id="2" name="Platshållare för rubrik 1">
            <a:extLst>
              <a:ext uri="{FF2B5EF4-FFF2-40B4-BE49-F238E27FC236}">
                <a16:creationId xmlns:a16="http://schemas.microsoft.com/office/drawing/2014/main" id="{181B9374-C4AA-4C92-AD52-D19B7434AAE9}"/>
              </a:ext>
            </a:extLst>
          </p:cNvPr>
          <p:cNvSpPr>
            <a:spLocks noGrp="1"/>
          </p:cNvSpPr>
          <p:nvPr>
            <p:ph type="title"/>
          </p:nvPr>
        </p:nvSpPr>
        <p:spPr>
          <a:xfrm>
            <a:off x="478800" y="381600"/>
            <a:ext cx="5624804" cy="2042841"/>
          </a:xfrm>
          <a:prstGeom prst="rect">
            <a:avLst/>
          </a:prstGeom>
        </p:spPr>
        <p:txBody>
          <a:bodyPr vert="horz" lIns="91440" tIns="45720" rIns="91440" bIns="45720" rtlCol="0" anchor="t">
            <a:noAutofit/>
          </a:bodyPr>
          <a:lstStyle/>
          <a:p>
            <a:r>
              <a:rPr lang="sv-SE"/>
              <a:t>Klicka här för rubrik</a:t>
            </a:r>
          </a:p>
        </p:txBody>
      </p:sp>
      <p:sp>
        <p:nvSpPr>
          <p:cNvPr id="3" name="Platshållare för text 2">
            <a:extLst>
              <a:ext uri="{FF2B5EF4-FFF2-40B4-BE49-F238E27FC236}">
                <a16:creationId xmlns:a16="http://schemas.microsoft.com/office/drawing/2014/main" id="{320CD8AD-E29E-4959-8DB6-99D54110AD5B}"/>
              </a:ext>
            </a:extLst>
          </p:cNvPr>
          <p:cNvSpPr>
            <a:spLocks noGrp="1"/>
          </p:cNvSpPr>
          <p:nvPr>
            <p:ph type="body" idx="1"/>
          </p:nvPr>
        </p:nvSpPr>
        <p:spPr>
          <a:xfrm>
            <a:off x="478800" y="2990033"/>
            <a:ext cx="11346055" cy="314625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E9CFA2-650F-4660-BA2E-04BE3FB6FC4F}"/>
              </a:ext>
            </a:extLst>
          </p:cNvPr>
          <p:cNvSpPr>
            <a:spLocks noGrp="1"/>
          </p:cNvSpPr>
          <p:nvPr>
            <p:ph type="dt" sz="half" idx="2"/>
          </p:nvPr>
        </p:nvSpPr>
        <p:spPr>
          <a:xfrm>
            <a:off x="2011217" y="6356350"/>
            <a:ext cx="18495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CFE2F9-CAE4-4230-B24D-2923FFB49B40}"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t>2022-10-24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182AB79B-D3C6-466B-8EF1-40BFBA83C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71989FD-990A-4732-8BC0-495CB08AF306}"/>
              </a:ext>
            </a:extLst>
          </p:cNvPr>
          <p:cNvSpPr>
            <a:spLocks noGrp="1"/>
          </p:cNvSpPr>
          <p:nvPr>
            <p:ph type="sldNum" sz="quarter" idx="4"/>
          </p:nvPr>
        </p:nvSpPr>
        <p:spPr>
          <a:xfrm>
            <a:off x="479641" y="6356350"/>
            <a:ext cx="4487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69100936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Lst>
  <p:hf hdr="0" ftr="0" dt="0"/>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lagen.nu/2006:412#P31S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nvaa.se" TargetMode="Externa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hyperlink" Target="mailto:va-projekt@nva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C75188-0A7A-4868-8596-917281F8C0D1}"/>
              </a:ext>
            </a:extLst>
          </p:cNvPr>
          <p:cNvSpPr>
            <a:spLocks noGrp="1"/>
          </p:cNvSpPr>
          <p:nvPr>
            <p:ph type="ctrTitle"/>
          </p:nvPr>
        </p:nvSpPr>
        <p:spPr/>
        <p:txBody>
          <a:bodyPr/>
          <a:lstStyle/>
          <a:p>
            <a:r>
              <a:rPr lang="sv-SE" sz="7200" dirty="0">
                <a:solidFill>
                  <a:srgbClr val="002060"/>
                </a:solidFill>
              </a:rPr>
              <a:t>Utbyggnad av kommunalt VA </a:t>
            </a:r>
            <a:r>
              <a:rPr lang="sv-SE" sz="7200" dirty="0" err="1">
                <a:solidFill>
                  <a:srgbClr val="002060"/>
                </a:solidFill>
              </a:rPr>
              <a:t>Solö</a:t>
            </a:r>
            <a:r>
              <a:rPr lang="sv-SE" sz="7200" dirty="0">
                <a:solidFill>
                  <a:srgbClr val="002060"/>
                </a:solidFill>
              </a:rPr>
              <a:t> och delar av Storö.</a:t>
            </a:r>
          </a:p>
        </p:txBody>
      </p:sp>
      <p:sp>
        <p:nvSpPr>
          <p:cNvPr id="3" name="Underrubrik 2">
            <a:extLst>
              <a:ext uri="{FF2B5EF4-FFF2-40B4-BE49-F238E27FC236}">
                <a16:creationId xmlns:a16="http://schemas.microsoft.com/office/drawing/2014/main" id="{9E20800C-9AEC-49F2-97C8-E087EF1B4859}"/>
              </a:ext>
            </a:extLst>
          </p:cNvPr>
          <p:cNvSpPr>
            <a:spLocks noGrp="1"/>
          </p:cNvSpPr>
          <p:nvPr>
            <p:ph type="subTitle" idx="1"/>
          </p:nvPr>
        </p:nvSpPr>
        <p:spPr/>
        <p:txBody>
          <a:bodyPr/>
          <a:lstStyle/>
          <a:p>
            <a:r>
              <a:rPr lang="sv-SE" dirty="0">
                <a:solidFill>
                  <a:srgbClr val="002060"/>
                </a:solidFill>
              </a:rPr>
              <a:t>Informationsmöte 20/10-2022</a:t>
            </a:r>
          </a:p>
        </p:txBody>
      </p:sp>
      <p:sp>
        <p:nvSpPr>
          <p:cNvPr id="4" name="Platshållare för bildnummer 3">
            <a:extLst>
              <a:ext uri="{FF2B5EF4-FFF2-40B4-BE49-F238E27FC236}">
                <a16:creationId xmlns:a16="http://schemas.microsoft.com/office/drawing/2014/main" id="{4482C738-A2EB-450B-80E1-A787E231F6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9764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6C1DC-D538-47B8-98C4-C2D314B0DA4C}"/>
              </a:ext>
            </a:extLst>
          </p:cNvPr>
          <p:cNvSpPr>
            <a:spLocks noGrp="1"/>
          </p:cNvSpPr>
          <p:nvPr>
            <p:ph type="ctrTitle"/>
          </p:nvPr>
        </p:nvSpPr>
        <p:spPr>
          <a:xfrm>
            <a:off x="444322" y="495834"/>
            <a:ext cx="7611457" cy="1702836"/>
          </a:xfrm>
        </p:spPr>
        <p:txBody>
          <a:bodyPr/>
          <a:lstStyle/>
          <a:p>
            <a:r>
              <a:rPr lang="sv-SE" sz="4400" dirty="0">
                <a:solidFill>
                  <a:srgbClr val="002060"/>
                </a:solidFill>
              </a:rPr>
              <a:t>Skiss över LTA-system</a:t>
            </a:r>
          </a:p>
        </p:txBody>
      </p:sp>
      <p:sp>
        <p:nvSpPr>
          <p:cNvPr id="3" name="Underrubrik 2">
            <a:extLst>
              <a:ext uri="{FF2B5EF4-FFF2-40B4-BE49-F238E27FC236}">
                <a16:creationId xmlns:a16="http://schemas.microsoft.com/office/drawing/2014/main" id="{7B652E39-D97A-433F-A71F-16BB8171E395}"/>
              </a:ext>
            </a:extLst>
          </p:cNvPr>
          <p:cNvSpPr>
            <a:spLocks noGrp="1"/>
          </p:cNvSpPr>
          <p:nvPr>
            <p:ph type="subTitle" idx="1"/>
          </p:nvPr>
        </p:nvSpPr>
        <p:spPr/>
        <p:txBody>
          <a:bodyPr/>
          <a:lstStyle/>
          <a:p>
            <a:endParaRPr lang="sv-SE"/>
          </a:p>
        </p:txBody>
      </p:sp>
      <p:sp>
        <p:nvSpPr>
          <p:cNvPr id="4" name="Platshållare för bildnummer 3">
            <a:extLst>
              <a:ext uri="{FF2B5EF4-FFF2-40B4-BE49-F238E27FC236}">
                <a16:creationId xmlns:a16="http://schemas.microsoft.com/office/drawing/2014/main" id="{EAA1F8FF-0CD0-4CA7-AA02-F626197D3A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5" name="Platshållare för bild 6">
            <a:extLst>
              <a:ext uri="{FF2B5EF4-FFF2-40B4-BE49-F238E27FC236}">
                <a16:creationId xmlns:a16="http://schemas.microsoft.com/office/drawing/2014/main" id="{EED62CB8-77CF-41DB-8296-9E255BF0767C}"/>
              </a:ext>
            </a:extLst>
          </p:cNvPr>
          <p:cNvPicPr>
            <a:picLocks noGrp="1" noChangeAspect="1"/>
          </p:cNvPicPr>
          <p:nvPr>
            <p:ph type="pic" sz="quarter" idx="13"/>
          </p:nvPr>
        </p:nvPicPr>
        <p:blipFill>
          <a:blip r:embed="rId2"/>
          <a:stretch>
            <a:fillRect/>
          </a:stretch>
        </p:blipFill>
        <p:spPr>
          <a:xfrm>
            <a:off x="322173" y="1556652"/>
            <a:ext cx="11509826" cy="4490233"/>
          </a:xfrm>
          <a:prstGeom prst="rect">
            <a:avLst/>
          </a:prstGeom>
        </p:spPr>
      </p:pic>
    </p:spTree>
    <p:extLst>
      <p:ext uri="{BB962C8B-B14F-4D97-AF65-F5344CB8AC3E}">
        <p14:creationId xmlns:p14="http://schemas.microsoft.com/office/powerpoint/2010/main" val="148122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9E4C5-CAD8-4A65-9478-F8023E547FE6}"/>
              </a:ext>
            </a:extLst>
          </p:cNvPr>
          <p:cNvSpPr>
            <a:spLocks noGrp="1"/>
          </p:cNvSpPr>
          <p:nvPr>
            <p:ph type="title"/>
          </p:nvPr>
        </p:nvSpPr>
        <p:spPr/>
        <p:txBody>
          <a:bodyPr/>
          <a:lstStyle/>
          <a:p>
            <a:r>
              <a:rPr lang="sv-SE" dirty="0"/>
              <a:t>Pumptank (LTA-tank)</a:t>
            </a:r>
          </a:p>
        </p:txBody>
      </p:sp>
      <p:sp>
        <p:nvSpPr>
          <p:cNvPr id="3" name="Platshållare för bildnummer 2">
            <a:extLst>
              <a:ext uri="{FF2B5EF4-FFF2-40B4-BE49-F238E27FC236}">
                <a16:creationId xmlns:a16="http://schemas.microsoft.com/office/drawing/2014/main" id="{440DCC15-0038-40F6-AAD5-CA56BD1D3C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5" name="Platshållare för innehåll 4">
            <a:extLst>
              <a:ext uri="{FF2B5EF4-FFF2-40B4-BE49-F238E27FC236}">
                <a16:creationId xmlns:a16="http://schemas.microsoft.com/office/drawing/2014/main" id="{A125BB82-3168-4C5B-B290-1BC7EC77F143}"/>
              </a:ext>
            </a:extLst>
          </p:cNvPr>
          <p:cNvPicPr>
            <a:picLocks noGrp="1" noChangeAspect="1"/>
          </p:cNvPicPr>
          <p:nvPr>
            <p:ph sz="quarter" idx="14"/>
          </p:nvPr>
        </p:nvPicPr>
        <p:blipFill>
          <a:blip r:embed="rId2"/>
          <a:stretch>
            <a:fillRect/>
          </a:stretch>
        </p:blipFill>
        <p:spPr>
          <a:xfrm>
            <a:off x="9437110" y="2062848"/>
            <a:ext cx="1772441" cy="4060794"/>
          </a:xfrm>
          <a:prstGeom prst="rect">
            <a:avLst/>
          </a:prstGeom>
        </p:spPr>
      </p:pic>
      <p:pic>
        <p:nvPicPr>
          <p:cNvPr id="1026" name="Picture 2">
            <a:extLst>
              <a:ext uri="{FF2B5EF4-FFF2-40B4-BE49-F238E27FC236}">
                <a16:creationId xmlns:a16="http://schemas.microsoft.com/office/drawing/2014/main" id="{63A26DEA-261E-4D8A-AA51-36C18140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513" y="2062848"/>
            <a:ext cx="3654164" cy="407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30C59196-C0C8-4E74-B8D5-AD3751C7E073}"/>
              </a:ext>
            </a:extLst>
          </p:cNvPr>
          <p:cNvSpPr txBox="1"/>
          <p:nvPr/>
        </p:nvSpPr>
        <p:spPr>
          <a:xfrm>
            <a:off x="507852" y="2482235"/>
            <a:ext cx="4177163" cy="3693319"/>
          </a:xfrm>
          <a:prstGeom prst="rect">
            <a:avLst/>
          </a:prstGeom>
          <a:noFill/>
        </p:spPr>
        <p:txBody>
          <a:bodyPr wrap="square" lIns="91440" tIns="45720" rIns="91440" bIns="45720" rtlCol="0" anchor="t">
            <a:spAutoFit/>
          </a:bodyPr>
          <a:lstStyle/>
          <a:p>
            <a:pPr marL="285750" indent="-285750">
              <a:buFont typeface="Arial"/>
              <a:buChar char="•"/>
            </a:pPr>
            <a:r>
              <a:rPr lang="sv-SE" sz="2400" dirty="0">
                <a:latin typeface="Calibri" panose="020F0502020204030204" pitchFamily="34" charset="0"/>
                <a:cs typeface="Calibri" panose="020F0502020204030204" pitchFamily="34" charset="0"/>
              </a:rPr>
              <a:t>En pumptank kommer att placeras på din fastighet</a:t>
            </a:r>
          </a:p>
          <a:p>
            <a:pPr marL="285750" indent="-285750">
              <a:buFont typeface="Arial"/>
              <a:buChar char="•"/>
            </a:pPr>
            <a:r>
              <a:rPr lang="sv-SE" sz="2400" dirty="0">
                <a:latin typeface="Calibri" panose="020F0502020204030204" pitchFamily="34" charset="0"/>
                <a:cs typeface="Calibri" panose="020F0502020204030204" pitchFamily="34" charset="0"/>
              </a:rPr>
              <a:t>Tank och pump ägs av NVAA</a:t>
            </a:r>
          </a:p>
          <a:p>
            <a:pPr marL="285750" indent="-285750">
              <a:buFont typeface="Arial"/>
              <a:buChar char="•"/>
            </a:pPr>
            <a:r>
              <a:rPr lang="sv-SE" sz="2400" dirty="0">
                <a:latin typeface="Calibri" panose="020F0502020204030204" pitchFamily="34" charset="0"/>
                <a:cs typeface="Calibri" panose="020F0502020204030204" pitchFamily="34" charset="0"/>
              </a:rPr>
              <a:t>Fastighetsägaren bekostar installation</a:t>
            </a:r>
          </a:p>
          <a:p>
            <a:pPr marL="285750" indent="-285750">
              <a:buFont typeface="Arial"/>
              <a:buChar char="•"/>
            </a:pPr>
            <a:r>
              <a:rPr lang="sv-SE" sz="2400" dirty="0">
                <a:latin typeface="Calibri" panose="020F0502020204030204" pitchFamily="34" charset="0"/>
                <a:cs typeface="Calibri" panose="020F0502020204030204" pitchFamily="34" charset="0"/>
              </a:rPr>
              <a:t>Fastighetsägaren ansvara för att inget olämpligt spolas ner som riskerar att pumpen går sönder.</a:t>
            </a:r>
          </a:p>
          <a:p>
            <a:pPr marL="285750" indent="-285750">
              <a:buFont typeface="Arial"/>
              <a:buChar char="•"/>
            </a:pPr>
            <a:endParaRPr lang="sv-SE" dirty="0">
              <a:cs typeface="Arial"/>
            </a:endParaRPr>
          </a:p>
        </p:txBody>
      </p:sp>
    </p:spTree>
    <p:extLst>
      <p:ext uri="{BB962C8B-B14F-4D97-AF65-F5344CB8AC3E}">
        <p14:creationId xmlns:p14="http://schemas.microsoft.com/office/powerpoint/2010/main" val="136679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07F39-1789-46A9-AB81-8C4AC5C65B75}"/>
              </a:ext>
            </a:extLst>
          </p:cNvPr>
          <p:cNvSpPr>
            <a:spLocks noGrp="1"/>
          </p:cNvSpPr>
          <p:nvPr>
            <p:ph type="title"/>
          </p:nvPr>
        </p:nvSpPr>
        <p:spPr>
          <a:xfrm>
            <a:off x="478800" y="381600"/>
            <a:ext cx="5624804" cy="2042841"/>
          </a:xfrm>
        </p:spPr>
        <p:txBody>
          <a:bodyPr anchor="t">
            <a:normAutofit/>
          </a:bodyPr>
          <a:lstStyle/>
          <a:p>
            <a:r>
              <a:rPr lang="sv-SE" dirty="0"/>
              <a:t>Lantmäteriförrättning</a:t>
            </a:r>
          </a:p>
        </p:txBody>
      </p:sp>
      <p:sp>
        <p:nvSpPr>
          <p:cNvPr id="5" name="Platshållare för text 4">
            <a:extLst>
              <a:ext uri="{FF2B5EF4-FFF2-40B4-BE49-F238E27FC236}">
                <a16:creationId xmlns:a16="http://schemas.microsoft.com/office/drawing/2014/main" id="{C6A6F09C-41AF-4671-A036-51D4F5D9C224}"/>
              </a:ext>
            </a:extLst>
          </p:cNvPr>
          <p:cNvSpPr>
            <a:spLocks noGrp="1"/>
          </p:cNvSpPr>
          <p:nvPr>
            <p:ph sz="half" idx="1"/>
          </p:nvPr>
        </p:nvSpPr>
        <p:spPr>
          <a:xfrm>
            <a:off x="478800" y="1345915"/>
            <a:ext cx="5580000" cy="4790384"/>
          </a:xfrm>
        </p:spPr>
        <p:txBody>
          <a:bodyPr>
            <a:normAutofit lnSpcReduction="10000"/>
          </a:bodyPr>
          <a:lstStyle/>
          <a:p>
            <a:pPr marL="0" indent="0">
              <a:buNone/>
            </a:pPr>
            <a:r>
              <a:rPr lang="sv-SE" dirty="0">
                <a:latin typeface="Calibri" panose="020F0502020204030204" pitchFamily="34" charset="0"/>
                <a:cs typeface="Calibri" panose="020F0502020204030204" pitchFamily="34" charset="0"/>
              </a:rPr>
              <a:t>I etapp 2 och 3 kommer vi att söka ledningsrätt innan entreprenaden börjar (rätten att ha kommunala ledningar på privat mark). Ledningsrätt handläggs av Lantmäteriet.</a:t>
            </a:r>
          </a:p>
          <a:p>
            <a:pPr marL="0" indent="0">
              <a:buNone/>
            </a:pPr>
            <a:r>
              <a:rPr lang="sv-SE" dirty="0">
                <a:latin typeface="Calibri" panose="020F0502020204030204" pitchFamily="34" charset="0"/>
                <a:cs typeface="Calibri" panose="020F0502020204030204" pitchFamily="34" charset="0"/>
              </a:rPr>
              <a:t>De fastighetsägare som blir berörda av ledningsrätt kommer att bli kontaktade av oss innan ansökan skickas in till lantmäteriet. </a:t>
            </a:r>
          </a:p>
          <a:p>
            <a:pPr marL="0" indent="0">
              <a:buNone/>
            </a:pPr>
            <a:r>
              <a:rPr lang="sv-SE" dirty="0">
                <a:latin typeface="Calibri" panose="020F0502020204030204" pitchFamily="34" charset="0"/>
                <a:cs typeface="Calibri" panose="020F0502020204030204" pitchFamily="34" charset="0"/>
              </a:rPr>
              <a:t>När lantmäteriet börjar handlägga ärendena kommer berörda fastighetsägare bli kallade möte med lantmäteriet. </a:t>
            </a:r>
          </a:p>
          <a:p>
            <a:pPr marL="0" indent="0">
              <a:buNone/>
            </a:pPr>
            <a:r>
              <a:rPr lang="sv-SE" dirty="0">
                <a:latin typeface="Calibri" panose="020F0502020204030204" pitchFamily="34" charset="0"/>
                <a:cs typeface="Calibri" panose="020F0502020204030204" pitchFamily="34" charset="0"/>
              </a:rPr>
              <a:t>Berörda fastighetsägare kommer att få ersättning för ledningsrätten.</a:t>
            </a:r>
          </a:p>
          <a:p>
            <a:pPr marL="0" indent="0">
              <a:buNone/>
            </a:pPr>
            <a:endParaRPr lang="sv-SE" sz="1500" dirty="0"/>
          </a:p>
          <a:p>
            <a:pPr marL="0" indent="0">
              <a:buNone/>
            </a:pPr>
            <a:endParaRPr lang="sv-SE" sz="1500" dirty="0"/>
          </a:p>
        </p:txBody>
      </p:sp>
      <p:pic>
        <p:nvPicPr>
          <p:cNvPr id="6" name="Platshållare för bild 5">
            <a:extLst>
              <a:ext uri="{FF2B5EF4-FFF2-40B4-BE49-F238E27FC236}">
                <a16:creationId xmlns:a16="http://schemas.microsoft.com/office/drawing/2014/main" id="{E476C449-DD7D-42E2-9F87-97B69F6200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33" r="-2" b="-2"/>
          <a:stretch/>
        </p:blipFill>
        <p:spPr>
          <a:xfrm>
            <a:off x="6133202" y="1686783"/>
            <a:ext cx="5580000" cy="3144697"/>
          </a:xfrm>
          <a:noFill/>
        </p:spPr>
      </p:pic>
      <p:sp>
        <p:nvSpPr>
          <p:cNvPr id="3" name="Platshållare för bildnummer 2">
            <a:extLst>
              <a:ext uri="{FF2B5EF4-FFF2-40B4-BE49-F238E27FC236}">
                <a16:creationId xmlns:a16="http://schemas.microsoft.com/office/drawing/2014/main" id="{4D952AC8-5809-47CA-8ACD-BFC5F37F91D6}"/>
              </a:ext>
            </a:extLst>
          </p:cNvPr>
          <p:cNvSpPr>
            <a:spLocks noGrp="1"/>
          </p:cNvSpPr>
          <p:nvPr>
            <p:ph type="sldNum" sz="quarter" idx="12"/>
          </p:nvPr>
        </p:nvSpPr>
        <p:spPr>
          <a:xfrm>
            <a:off x="479641" y="6356350"/>
            <a:ext cx="44870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12</a:t>
            </a:fld>
            <a:endParaRPr kumimoji="0" lang="sv-SE" b="0" i="0" u="none" strike="noStrike" kern="120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255423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C1D325AB-0403-4EDA-9926-B202C16C2750}"/>
              </a:ext>
            </a:extLst>
          </p:cNvPr>
          <p:cNvSpPr>
            <a:spLocks noGrp="1"/>
          </p:cNvSpPr>
          <p:nvPr>
            <p:ph type="title"/>
          </p:nvPr>
        </p:nvSpPr>
        <p:spPr>
          <a:xfrm>
            <a:off x="478800" y="381600"/>
            <a:ext cx="5580000" cy="1498571"/>
          </a:xfrm>
        </p:spPr>
        <p:txBody>
          <a:bodyPr anchor="t">
            <a:normAutofit/>
          </a:bodyPr>
          <a:lstStyle/>
          <a:p>
            <a:pPr algn="ctr"/>
            <a:r>
              <a:rPr lang="sv-SE" dirty="0"/>
              <a:t>Innan entreprenadstart</a:t>
            </a:r>
          </a:p>
        </p:txBody>
      </p:sp>
      <p:sp>
        <p:nvSpPr>
          <p:cNvPr id="3" name="Platshållare för bildnummer 2">
            <a:extLst>
              <a:ext uri="{FF2B5EF4-FFF2-40B4-BE49-F238E27FC236}">
                <a16:creationId xmlns:a16="http://schemas.microsoft.com/office/drawing/2014/main" id="{60196EDE-3187-4FDE-B4DB-658EE2037418}"/>
              </a:ext>
            </a:extLst>
          </p:cNvPr>
          <p:cNvSpPr>
            <a:spLocks noGrp="1"/>
          </p:cNvSpPr>
          <p:nvPr>
            <p:ph type="sldNum" sz="quarter" idx="12"/>
          </p:nvPr>
        </p:nvSpPr>
        <p:spPr>
          <a:xfrm>
            <a:off x="479641" y="6356350"/>
            <a:ext cx="44870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13</a:t>
            </a:fld>
            <a:endParaRPr kumimoji="0" lang="sv-SE" b="0" i="0" u="none" strike="noStrike" kern="1200" cap="none" spc="0" normalizeH="0" baseline="0" noProof="0">
              <a:ln>
                <a:noFill/>
              </a:ln>
              <a:solidFill>
                <a:prstClr val="black">
                  <a:tint val="75000"/>
                </a:prstClr>
              </a:solidFill>
              <a:effectLst/>
              <a:uLnTx/>
              <a:uFillTx/>
            </a:endParaRPr>
          </a:p>
        </p:txBody>
      </p:sp>
      <p:pic>
        <p:nvPicPr>
          <p:cNvPr id="6" name="Platshållare för bild 5" descr="En bild som visar träd, klippa, utomhus, mark&#10;&#10;Automatiskt genererad beskrivning">
            <a:extLst>
              <a:ext uri="{FF2B5EF4-FFF2-40B4-BE49-F238E27FC236}">
                <a16:creationId xmlns:a16="http://schemas.microsoft.com/office/drawing/2014/main" id="{1C0ECF6A-033A-4975-AA80-499816E5B1A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154" r="22154"/>
          <a:stretch/>
        </p:blipFill>
        <p:spPr>
          <a:xfrm>
            <a:off x="6112677" y="216000"/>
            <a:ext cx="5863323" cy="5921995"/>
          </a:xfrm>
          <a:noFill/>
        </p:spPr>
      </p:pic>
      <p:sp>
        <p:nvSpPr>
          <p:cNvPr id="5" name="Platshållare för text 4">
            <a:extLst>
              <a:ext uri="{FF2B5EF4-FFF2-40B4-BE49-F238E27FC236}">
                <a16:creationId xmlns:a16="http://schemas.microsoft.com/office/drawing/2014/main" id="{630A2331-43F6-4ED5-89B9-E68621606D7D}"/>
              </a:ext>
            </a:extLst>
          </p:cNvPr>
          <p:cNvSpPr>
            <a:spLocks noGrp="1"/>
          </p:cNvSpPr>
          <p:nvPr>
            <p:ph type="body" sz="quarter" idx="14"/>
          </p:nvPr>
        </p:nvSpPr>
        <p:spPr>
          <a:xfrm>
            <a:off x="478799" y="2157573"/>
            <a:ext cx="5580000" cy="3724828"/>
          </a:xfrm>
        </p:spPr>
        <p:txBody>
          <a:bodyPr>
            <a:normAutofit fontScale="92500" lnSpcReduction="10000"/>
          </a:bodyPr>
          <a:lstStyle/>
          <a:p>
            <a:pPr marL="0" indent="0">
              <a:buNone/>
            </a:pPr>
            <a:r>
              <a:rPr lang="sv-SE" dirty="0">
                <a:latin typeface="Calibri" panose="020F0502020204030204" pitchFamily="34" charset="0"/>
                <a:cs typeface="Calibri" panose="020F0502020204030204" pitchFamily="34" charset="0"/>
              </a:rPr>
              <a:t>Då det kommer att behövas sprängas på en stora delar av området för att kunna lägga ner VA-ledningarna kommer besiktningar att utföras innan och efter sprängningarna.</a:t>
            </a:r>
          </a:p>
          <a:p>
            <a:pPr marL="0" indent="0">
              <a:buNone/>
            </a:pPr>
            <a:endParaRPr lang="sv-SE" dirty="0">
              <a:latin typeface="Calibri" panose="020F0502020204030204" pitchFamily="34" charset="0"/>
              <a:cs typeface="Calibri" panose="020F0502020204030204" pitchFamily="34" charset="0"/>
            </a:endParaRPr>
          </a:p>
          <a:p>
            <a:r>
              <a:rPr lang="sv-SE" dirty="0">
                <a:latin typeface="Calibri" panose="020F0502020204030204" pitchFamily="34" charset="0"/>
                <a:cs typeface="Calibri" panose="020F0502020204030204" pitchFamily="34" charset="0"/>
              </a:rPr>
              <a:t>Besiktning utför på hus, skorsten, enskild vattentäkt (grävd/borrad brunn)</a:t>
            </a:r>
          </a:p>
          <a:p>
            <a:r>
              <a:rPr lang="sv-SE" dirty="0">
                <a:latin typeface="Calibri" panose="020F0502020204030204" pitchFamily="34" charset="0"/>
                <a:cs typeface="Calibri" panose="020F0502020204030204" pitchFamily="34" charset="0"/>
              </a:rPr>
              <a:t>Hus och annan berörd egendom kommer att vibration- mätas för att säkerställa så styrkan på sprängningen håller sig inom tillåten sprängstyrka. </a:t>
            </a:r>
          </a:p>
          <a:p>
            <a:endParaRPr lang="sv-SE" sz="1700" dirty="0"/>
          </a:p>
        </p:txBody>
      </p:sp>
    </p:spTree>
    <p:extLst>
      <p:ext uri="{BB962C8B-B14F-4D97-AF65-F5344CB8AC3E}">
        <p14:creationId xmlns:p14="http://schemas.microsoft.com/office/powerpoint/2010/main" val="130812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69275-2FF7-4EC6-BD0B-16C7D6DE6450}"/>
              </a:ext>
            </a:extLst>
          </p:cNvPr>
          <p:cNvSpPr>
            <a:spLocks noGrp="1"/>
          </p:cNvSpPr>
          <p:nvPr>
            <p:ph type="ctrTitle"/>
          </p:nvPr>
        </p:nvSpPr>
        <p:spPr>
          <a:xfrm>
            <a:off x="444322" y="444464"/>
            <a:ext cx="7611457" cy="603501"/>
          </a:xfrm>
        </p:spPr>
        <p:txBody>
          <a:bodyPr/>
          <a:lstStyle/>
          <a:p>
            <a:r>
              <a:rPr lang="sv-SE" sz="4400" dirty="0" err="1">
                <a:solidFill>
                  <a:schemeClr val="tx1"/>
                </a:solidFill>
              </a:rPr>
              <a:t>VA-taxan</a:t>
            </a:r>
            <a:endParaRPr lang="sv-SE" sz="4400" dirty="0">
              <a:solidFill>
                <a:schemeClr val="tx1"/>
              </a:solidFill>
            </a:endParaRPr>
          </a:p>
        </p:txBody>
      </p:sp>
      <p:sp>
        <p:nvSpPr>
          <p:cNvPr id="3" name="Underrubrik 2">
            <a:extLst>
              <a:ext uri="{FF2B5EF4-FFF2-40B4-BE49-F238E27FC236}">
                <a16:creationId xmlns:a16="http://schemas.microsoft.com/office/drawing/2014/main" id="{62506040-799B-4FA7-B89A-E6D914759632}"/>
              </a:ext>
            </a:extLst>
          </p:cNvPr>
          <p:cNvSpPr>
            <a:spLocks noGrp="1"/>
          </p:cNvSpPr>
          <p:nvPr>
            <p:ph type="subTitle" idx="1"/>
          </p:nvPr>
        </p:nvSpPr>
        <p:spPr>
          <a:xfrm>
            <a:off x="444322" y="1582220"/>
            <a:ext cx="11387677" cy="4464666"/>
          </a:xfrm>
        </p:spPr>
        <p:txBody>
          <a:bodyPr/>
          <a:lstStyle/>
          <a:p>
            <a:pPr marL="0" indent="0">
              <a:buNone/>
            </a:pPr>
            <a:r>
              <a:rPr lang="sv-SE" b="0" i="0" dirty="0">
                <a:solidFill>
                  <a:srgbClr val="333333"/>
                </a:solidFill>
                <a:effectLst/>
                <a:latin typeface="Calibri" panose="020F0502020204030204" pitchFamily="34" charset="0"/>
                <a:cs typeface="Calibri" panose="020F0502020204030204" pitchFamily="34" charset="0"/>
              </a:rPr>
              <a:t>Fastighetsägare och andra i kommunen med tillgång till kommunalt vatten och avlopp är en del av ett VA-kollektiv. De finansierar </a:t>
            </a:r>
            <a:r>
              <a:rPr lang="sv-SE" b="0" i="0" dirty="0" err="1">
                <a:solidFill>
                  <a:srgbClr val="333333"/>
                </a:solidFill>
                <a:effectLst/>
                <a:latin typeface="Calibri" panose="020F0502020204030204" pitchFamily="34" charset="0"/>
                <a:cs typeface="Calibri" panose="020F0502020204030204" pitchFamily="34" charset="0"/>
              </a:rPr>
              <a:t>VA-anläggningen</a:t>
            </a:r>
            <a:r>
              <a:rPr lang="sv-SE" b="0" i="0" dirty="0">
                <a:solidFill>
                  <a:srgbClr val="333333"/>
                </a:solidFill>
                <a:effectLst/>
                <a:latin typeface="Calibri" panose="020F0502020204030204" pitchFamily="34" charset="0"/>
                <a:cs typeface="Calibri" panose="020F0502020204030204" pitchFamily="34" charset="0"/>
              </a:rPr>
              <a:t> gemensamt via en </a:t>
            </a:r>
            <a:r>
              <a:rPr lang="sv-SE" b="0" i="0" dirty="0" err="1">
                <a:solidFill>
                  <a:srgbClr val="333333"/>
                </a:solidFill>
                <a:effectLst/>
                <a:latin typeface="Calibri" panose="020F0502020204030204" pitchFamily="34" charset="0"/>
                <a:cs typeface="Calibri" panose="020F0502020204030204" pitchFamily="34" charset="0"/>
              </a:rPr>
              <a:t>VA-taxa</a:t>
            </a:r>
            <a:r>
              <a:rPr lang="sv-SE" b="0" i="0" dirty="0">
                <a:solidFill>
                  <a:srgbClr val="333333"/>
                </a:solidFill>
                <a:effectLst/>
                <a:latin typeface="Calibri" panose="020F0502020204030204" pitchFamily="34" charset="0"/>
                <a:cs typeface="Calibri" panose="020F0502020204030204" pitchFamily="34" charset="0"/>
              </a:rPr>
              <a:t>.</a:t>
            </a:r>
            <a:r>
              <a:rPr lang="sv-SE" dirty="0">
                <a:latin typeface="Calibri" panose="020F0502020204030204" pitchFamily="34" charset="0"/>
                <a:cs typeface="Calibri" panose="020F0502020204030204" pitchFamily="34" charset="0"/>
              </a:rPr>
              <a:t/>
            </a:r>
            <a:br>
              <a:rPr lang="sv-SE" dirty="0">
                <a:latin typeface="Calibri" panose="020F0502020204030204" pitchFamily="34" charset="0"/>
                <a:cs typeface="Calibri" panose="020F0502020204030204" pitchFamily="34" charset="0"/>
              </a:rPr>
            </a:br>
            <a:r>
              <a:rPr lang="sv-SE" b="0" i="0" dirty="0">
                <a:solidFill>
                  <a:srgbClr val="333333"/>
                </a:solidFill>
                <a:effectLst/>
                <a:latin typeface="Calibri" panose="020F0502020204030204" pitchFamily="34" charset="0"/>
                <a:cs typeface="Calibri" panose="020F0502020204030204" pitchFamily="34" charset="0"/>
              </a:rPr>
              <a:t>– Alla som har vattentjänster betalar för kostnaderna som finns i systemet</a:t>
            </a:r>
            <a:r>
              <a:rPr lang="sv-SE" dirty="0">
                <a:solidFill>
                  <a:srgbClr val="333333"/>
                </a:solidFill>
                <a:latin typeface="Calibri" panose="020F0502020204030204" pitchFamily="34" charset="0"/>
                <a:cs typeface="Calibri" panose="020F0502020204030204" pitchFamily="34" charset="0"/>
              </a:rPr>
              <a:t> enligt lagen om allmänna vattentjänster (LAV)</a:t>
            </a:r>
          </a:p>
          <a:p>
            <a:pPr marL="0" indent="0">
              <a:buNone/>
            </a:pPr>
            <a:r>
              <a:rPr lang="sv-SE" sz="2000" b="1" i="0" u="sng" dirty="0">
                <a:solidFill>
                  <a:srgbClr val="23527C"/>
                </a:solidFill>
                <a:effectLst/>
                <a:latin typeface="Calibri" panose="020F0502020204030204" pitchFamily="34" charset="0"/>
                <a:cs typeface="Calibri" panose="020F0502020204030204" pitchFamily="34" charset="0"/>
                <a:hlinkClick r:id="rId2" tooltip="Permalänk till detta stycke"/>
              </a:rPr>
              <a:t>”31 §</a:t>
            </a:r>
            <a:r>
              <a:rPr lang="sv-SE" sz="2000" b="0" i="0" dirty="0">
                <a:solidFill>
                  <a:srgbClr val="333333"/>
                </a:solidFill>
                <a:effectLst/>
                <a:latin typeface="Calibri" panose="020F0502020204030204" pitchFamily="34" charset="0"/>
                <a:cs typeface="Calibri" panose="020F0502020204030204" pitchFamily="34" charset="0"/>
              </a:rPr>
              <a:t>  Avgifterna skall bestämmas så att kostnaderna fördelas på de avgiftsskyldiga enligt vad som är skäligt och rättvist”.</a:t>
            </a:r>
            <a:endParaRPr lang="sv-SE" b="0" i="0" dirty="0">
              <a:solidFill>
                <a:srgbClr val="333333"/>
              </a:solidFill>
              <a:effectLst/>
              <a:latin typeface="Calibri" panose="020F0502020204030204" pitchFamily="34" charset="0"/>
              <a:cs typeface="Calibri" panose="020F0502020204030204" pitchFamily="34" charset="0"/>
            </a:endParaRPr>
          </a:p>
          <a:p>
            <a:pPr marL="0" indent="0">
              <a:buNone/>
            </a:pPr>
            <a:r>
              <a:rPr lang="sv-SE" sz="2400" b="0" i="0" dirty="0">
                <a:solidFill>
                  <a:srgbClr val="333333"/>
                </a:solidFill>
                <a:effectLst/>
                <a:latin typeface="Calibri" panose="020F0502020204030204" pitchFamily="34" charset="0"/>
                <a:cs typeface="Calibri" panose="020F0502020204030204" pitchFamily="34" charset="0"/>
              </a:rPr>
              <a:t>Om kommunfullmäktige i Norrtälje kommun beslutar att ett område ska bli verksamhetsområde för kommunalt VA innebär det att alla fastighetsägare i området, enligt vattentjänstlagen, ska betala en anläggningsavgift. Anläggningsavgiften är en engångsavgift.</a:t>
            </a:r>
            <a:endParaRPr lang="en-US" dirty="0">
              <a:latin typeface="Calibri" panose="020F0502020204030204" pitchFamily="34" charset="0"/>
              <a:cs typeface="Calibri" panose="020F0502020204030204" pitchFamily="34" charset="0"/>
            </a:endParaRPr>
          </a:p>
          <a:p>
            <a:endParaRPr lang="sv-SE" dirty="0"/>
          </a:p>
        </p:txBody>
      </p:sp>
      <p:sp>
        <p:nvSpPr>
          <p:cNvPr id="4" name="Platshållare för bildnummer 3">
            <a:extLst>
              <a:ext uri="{FF2B5EF4-FFF2-40B4-BE49-F238E27FC236}">
                <a16:creationId xmlns:a16="http://schemas.microsoft.com/office/drawing/2014/main" id="{F2BD572D-8DBD-4792-8F6F-D5133C5519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0805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716F60-7753-48F4-8422-CE400A32F63C}"/>
              </a:ext>
            </a:extLst>
          </p:cNvPr>
          <p:cNvSpPr>
            <a:spLocks noGrp="1"/>
          </p:cNvSpPr>
          <p:nvPr>
            <p:ph type="ctrTitle"/>
          </p:nvPr>
        </p:nvSpPr>
        <p:spPr>
          <a:xfrm>
            <a:off x="444322" y="431515"/>
            <a:ext cx="7611457" cy="5054886"/>
          </a:xfrm>
        </p:spPr>
        <p:txBody>
          <a:bodyPr/>
          <a:lstStyle/>
          <a:p>
            <a:pPr marL="0" indent="0" algn="l" fontAlgn="base">
              <a:buNone/>
            </a:pPr>
            <a:r>
              <a:rPr lang="sv-SE" sz="4400" b="0" i="0" dirty="0">
                <a:solidFill>
                  <a:schemeClr val="tx1"/>
                </a:solidFill>
                <a:effectLst/>
                <a:latin typeface="Calibri" panose="020F0502020204030204" pitchFamily="34" charset="0"/>
                <a:cs typeface="Calibri" panose="020F0502020204030204" pitchFamily="34" charset="0"/>
              </a:rPr>
              <a:t>Anläggningsavgift</a:t>
            </a:r>
            <a:br>
              <a:rPr lang="sv-SE" sz="4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Anläggningsavgiftens storlek bestäms av:</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Fastighetens tomtyta.</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Antalet bostadsenheter på fastigheten.</a:t>
            </a:r>
            <a:br>
              <a:rPr lang="sv-SE" sz="2400" b="0" i="0" dirty="0">
                <a:solidFill>
                  <a:schemeClr val="tx1"/>
                </a:solidFill>
                <a:effectLst/>
                <a:latin typeface="Calibri" panose="020F0502020204030204" pitchFamily="34" charset="0"/>
                <a:cs typeface="Calibri" panose="020F0502020204030204" pitchFamily="34" charset="0"/>
              </a:rPr>
            </a:br>
            <a:r>
              <a:rPr lang="sv-SE" sz="2400" b="0" i="0" dirty="0">
                <a:solidFill>
                  <a:schemeClr val="tx1"/>
                </a:solidFill>
                <a:effectLst/>
                <a:latin typeface="Calibri" panose="020F0502020204030204" pitchFamily="34" charset="0"/>
                <a:cs typeface="Calibri" panose="020F0502020204030204" pitchFamily="34" charset="0"/>
              </a:rPr>
              <a:t>- Om fastigheten ska anslutas till endast en eller flera av          tjänsterna dricksvatten, spillvatten och dagvatten/dränvatten. </a:t>
            </a:r>
            <a:r>
              <a:rPr lang="sv-SE" sz="2400" dirty="0">
                <a:solidFill>
                  <a:srgbClr val="333333"/>
                </a:solidFill>
                <a:latin typeface="Calibri" panose="020F0502020204030204" pitchFamily="34" charset="0"/>
                <a:cs typeface="Calibri" panose="020F0502020204030204" pitchFamily="34" charset="0"/>
              </a:rPr>
              <a:t/>
            </a:r>
            <a:br>
              <a:rPr lang="sv-SE" sz="2400" dirty="0">
                <a:solidFill>
                  <a:srgbClr val="333333"/>
                </a:solidFill>
                <a:latin typeface="Calibri" panose="020F0502020204030204" pitchFamily="34" charset="0"/>
                <a:cs typeface="Calibri" panose="020F0502020204030204" pitchFamily="34" charset="0"/>
              </a:rPr>
            </a:br>
            <a:r>
              <a:rPr lang="sv-SE" sz="2400" dirty="0">
                <a:solidFill>
                  <a:schemeClr val="tx1"/>
                </a:solidFill>
                <a:latin typeface="Calibri" panose="020F0502020204030204" pitchFamily="34" charset="0"/>
                <a:cs typeface="Calibri" panose="020F0502020204030204" pitchFamily="34" charset="0"/>
              </a:rPr>
              <a:t/>
            </a:r>
            <a:br>
              <a:rPr lang="sv-SE" sz="2400" dirty="0">
                <a:solidFill>
                  <a:schemeClr val="tx1"/>
                </a:solidFill>
                <a:latin typeface="Calibri" panose="020F0502020204030204" pitchFamily="34" charset="0"/>
                <a:cs typeface="Calibri" panose="020F0502020204030204" pitchFamily="34" charset="0"/>
              </a:rPr>
            </a:br>
            <a:r>
              <a:rPr lang="sv-SE" sz="800" b="0" i="0" dirty="0">
                <a:solidFill>
                  <a:srgbClr val="333333"/>
                </a:solidFill>
                <a:effectLst/>
                <a:latin typeface="Calibri" panose="020F0502020204030204" pitchFamily="34" charset="0"/>
                <a:cs typeface="Calibri" panose="020F0502020204030204" pitchFamily="34" charset="0"/>
              </a:rPr>
              <a:t/>
            </a:r>
            <a:br>
              <a:rPr lang="sv-SE" sz="800" b="0" i="0" dirty="0">
                <a:solidFill>
                  <a:srgbClr val="333333"/>
                </a:solidFill>
                <a:effectLst/>
                <a:latin typeface="Calibri" panose="020F0502020204030204" pitchFamily="34" charset="0"/>
                <a:cs typeface="Calibri" panose="020F0502020204030204" pitchFamily="34" charset="0"/>
              </a:rPr>
            </a:br>
            <a:endParaRPr lang="sv-SE" sz="2400" dirty="0">
              <a:latin typeface="Calibri" panose="020F0502020204030204" pitchFamily="34" charset="0"/>
              <a:cs typeface="Calibri" panose="020F0502020204030204" pitchFamily="34" charset="0"/>
            </a:endParaRPr>
          </a:p>
        </p:txBody>
      </p:sp>
      <p:sp>
        <p:nvSpPr>
          <p:cNvPr id="4" name="Platshållare för bildnummer 3">
            <a:extLst>
              <a:ext uri="{FF2B5EF4-FFF2-40B4-BE49-F238E27FC236}">
                <a16:creationId xmlns:a16="http://schemas.microsoft.com/office/drawing/2014/main" id="{DCCF0B8E-3CAA-4B12-B957-051DB945A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411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099E97-5C8E-490D-87B7-D1DA49A40255}"/>
              </a:ext>
            </a:extLst>
          </p:cNvPr>
          <p:cNvSpPr>
            <a:spLocks noGrp="1"/>
          </p:cNvSpPr>
          <p:nvPr>
            <p:ph type="ctrTitle"/>
          </p:nvPr>
        </p:nvSpPr>
        <p:spPr>
          <a:xfrm>
            <a:off x="479641" y="311085"/>
            <a:ext cx="10281898" cy="6045265"/>
          </a:xfrm>
        </p:spPr>
        <p:txBody>
          <a:bodyPr/>
          <a:lstStyle/>
          <a:p>
            <a:r>
              <a:rPr lang="sv-SE" sz="2800" dirty="0">
                <a:solidFill>
                  <a:schemeClr val="tx1"/>
                </a:solidFill>
                <a:latin typeface="Calibri" panose="020F0502020204030204" pitchFamily="34" charset="0"/>
                <a:cs typeface="Calibri" panose="020F0502020204030204" pitchFamily="34" charset="0"/>
              </a:rPr>
              <a:t>Exempel anläggningsavgift vatten- spillvatten enligt </a:t>
            </a:r>
            <a:br>
              <a:rPr lang="sv-SE" sz="2800" dirty="0">
                <a:solidFill>
                  <a:schemeClr val="tx1"/>
                </a:solidFill>
                <a:latin typeface="Calibri" panose="020F0502020204030204" pitchFamily="34" charset="0"/>
                <a:cs typeface="Calibri" panose="020F0502020204030204" pitchFamily="34" charset="0"/>
              </a:rPr>
            </a:br>
            <a:r>
              <a:rPr lang="sv-SE" sz="2800" dirty="0">
                <a:solidFill>
                  <a:schemeClr val="tx1"/>
                </a:solidFill>
                <a:latin typeface="Calibri" panose="020F0502020204030204" pitchFamily="34" charset="0"/>
                <a:cs typeface="Calibri" panose="020F0502020204030204" pitchFamily="34" charset="0"/>
              </a:rPr>
              <a:t>gällande </a:t>
            </a:r>
            <a:r>
              <a:rPr lang="sv-SE" sz="2800" dirty="0" err="1">
                <a:solidFill>
                  <a:schemeClr val="tx1"/>
                </a:solidFill>
                <a:latin typeface="Calibri" panose="020F0502020204030204" pitchFamily="34" charset="0"/>
                <a:cs typeface="Calibri" panose="020F0502020204030204" pitchFamily="34" charset="0"/>
              </a:rPr>
              <a:t>VA-taxa</a:t>
            </a:r>
            <a:r>
              <a:rPr lang="sv-SE" sz="2800" dirty="0">
                <a:solidFill>
                  <a:schemeClr val="tx1"/>
                </a:solidFill>
                <a:latin typeface="Calibri" panose="020F0502020204030204" pitchFamily="34" charset="0"/>
                <a:cs typeface="Calibri" panose="020F0502020204030204" pitchFamily="34" charset="0"/>
              </a:rPr>
              <a:t> 2022.</a:t>
            </a:r>
            <a:r>
              <a:rPr lang="sv-SE" sz="4000" dirty="0">
                <a:solidFill>
                  <a:schemeClr val="tx1"/>
                </a:solidFill>
                <a:latin typeface="Calibri" panose="020F0502020204030204" pitchFamily="34" charset="0"/>
                <a:cs typeface="Calibri" panose="020F0502020204030204" pitchFamily="34" charset="0"/>
              </a:rPr>
              <a:t/>
            </a:r>
            <a:br>
              <a:rPr lang="sv-SE" sz="4000" dirty="0">
                <a:solidFill>
                  <a:schemeClr val="tx1"/>
                </a:solidFill>
                <a:latin typeface="Calibri" panose="020F0502020204030204" pitchFamily="34" charset="0"/>
                <a:cs typeface="Calibri" panose="020F0502020204030204" pitchFamily="34" charset="0"/>
              </a:rPr>
            </a:br>
            <a:endParaRPr lang="sv-SE" sz="4000" dirty="0">
              <a:solidFill>
                <a:schemeClr val="tx1"/>
              </a:solidFill>
              <a:latin typeface="Calibri" panose="020F0502020204030204" pitchFamily="34" charset="0"/>
              <a:cs typeface="Calibri" panose="020F0502020204030204" pitchFamily="34" charset="0"/>
            </a:endParaRPr>
          </a:p>
        </p:txBody>
      </p:sp>
      <p:sp>
        <p:nvSpPr>
          <p:cNvPr id="4" name="Platshållare för bildnummer 3">
            <a:extLst>
              <a:ext uri="{FF2B5EF4-FFF2-40B4-BE49-F238E27FC236}">
                <a16:creationId xmlns:a16="http://schemas.microsoft.com/office/drawing/2014/main" id="{FFD3F2A8-1F9C-488B-A7EC-DB70AFC5B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44859236-63C9-4408-8D95-6AFC023683F1}"/>
              </a:ext>
            </a:extLst>
          </p:cNvPr>
          <p:cNvPicPr>
            <a:picLocks noChangeAspect="1"/>
          </p:cNvPicPr>
          <p:nvPr/>
        </p:nvPicPr>
        <p:blipFill>
          <a:blip r:embed="rId2"/>
          <a:stretch>
            <a:fillRect/>
          </a:stretch>
        </p:blipFill>
        <p:spPr>
          <a:xfrm>
            <a:off x="479641" y="1273995"/>
            <a:ext cx="8074367" cy="4716000"/>
          </a:xfrm>
          <a:prstGeom prst="rect">
            <a:avLst/>
          </a:prstGeom>
        </p:spPr>
      </p:pic>
    </p:spTree>
    <p:extLst>
      <p:ext uri="{BB962C8B-B14F-4D97-AF65-F5344CB8AC3E}">
        <p14:creationId xmlns:p14="http://schemas.microsoft.com/office/powerpoint/2010/main" val="42821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FC6940-0269-4BDF-B1CC-C737509E5049}"/>
              </a:ext>
            </a:extLst>
          </p:cNvPr>
          <p:cNvSpPr>
            <a:spLocks noGrp="1"/>
          </p:cNvSpPr>
          <p:nvPr>
            <p:ph type="ctrTitle"/>
          </p:nvPr>
        </p:nvSpPr>
        <p:spPr>
          <a:xfrm>
            <a:off x="444322" y="495835"/>
            <a:ext cx="7611457" cy="1106934"/>
          </a:xfrm>
        </p:spPr>
        <p:txBody>
          <a:bodyPr/>
          <a:lstStyle/>
          <a:p>
            <a:r>
              <a:rPr lang="sv-SE" sz="4000" dirty="0">
                <a:solidFill>
                  <a:schemeClr val="tx1"/>
                </a:solidFill>
              </a:rPr>
              <a:t>Brukningsavgift enligt gällande </a:t>
            </a:r>
            <a:r>
              <a:rPr lang="sv-SE" sz="4000" dirty="0" err="1">
                <a:solidFill>
                  <a:schemeClr val="tx1"/>
                </a:solidFill>
              </a:rPr>
              <a:t>VA-taxa</a:t>
            </a:r>
            <a:r>
              <a:rPr lang="sv-SE" sz="4000" dirty="0">
                <a:solidFill>
                  <a:schemeClr val="tx1"/>
                </a:solidFill>
              </a:rPr>
              <a:t> 2022.</a:t>
            </a:r>
            <a:r>
              <a:rPr lang="sv-SE" sz="4400" dirty="0">
                <a:solidFill>
                  <a:schemeClr val="tx1"/>
                </a:solidFill>
              </a:rPr>
              <a:t/>
            </a:r>
            <a:br>
              <a:rPr lang="sv-SE" sz="4400" dirty="0">
                <a:solidFill>
                  <a:schemeClr val="tx1"/>
                </a:solidFill>
              </a:rPr>
            </a:br>
            <a:r>
              <a:rPr lang="sv-SE" sz="4400" dirty="0">
                <a:solidFill>
                  <a:schemeClr val="tx1"/>
                </a:solidFill>
              </a:rPr>
              <a:t/>
            </a:r>
            <a:br>
              <a:rPr lang="sv-SE" sz="4400" dirty="0">
                <a:solidFill>
                  <a:schemeClr val="tx1"/>
                </a:solidFill>
              </a:rPr>
            </a:br>
            <a:r>
              <a:rPr lang="sv-SE" sz="4400" dirty="0">
                <a:solidFill>
                  <a:srgbClr val="333333"/>
                </a:solidFill>
                <a:latin typeface="Calibri" panose="020F0502020204030204" pitchFamily="34" charset="0"/>
                <a:cs typeface="Calibri" panose="020F0502020204030204" pitchFamily="34" charset="0"/>
              </a:rPr>
              <a:t/>
            </a:r>
            <a:br>
              <a:rPr lang="sv-SE" sz="4400" dirty="0">
                <a:solidFill>
                  <a:srgbClr val="333333"/>
                </a:solidFill>
                <a:latin typeface="Calibri" panose="020F0502020204030204" pitchFamily="34" charset="0"/>
                <a:cs typeface="Calibri" panose="020F0502020204030204" pitchFamily="34" charset="0"/>
              </a:rPr>
            </a:br>
            <a:endParaRPr lang="sv-SE" sz="4400" dirty="0">
              <a:solidFill>
                <a:schemeClr val="tx1"/>
              </a:solidFill>
            </a:endParaRPr>
          </a:p>
        </p:txBody>
      </p:sp>
      <p:sp>
        <p:nvSpPr>
          <p:cNvPr id="3" name="Underrubrik 2">
            <a:extLst>
              <a:ext uri="{FF2B5EF4-FFF2-40B4-BE49-F238E27FC236}">
                <a16:creationId xmlns:a16="http://schemas.microsoft.com/office/drawing/2014/main" id="{9CFA33ED-3F86-4C2F-8BA6-4F8EBD8EA297}"/>
              </a:ext>
            </a:extLst>
          </p:cNvPr>
          <p:cNvSpPr>
            <a:spLocks noGrp="1"/>
          </p:cNvSpPr>
          <p:nvPr>
            <p:ph type="subTitle" idx="1"/>
          </p:nvPr>
        </p:nvSpPr>
        <p:spPr>
          <a:xfrm>
            <a:off x="444322" y="1818526"/>
            <a:ext cx="11387677" cy="4228359"/>
          </a:xfrm>
        </p:spPr>
        <p:txBody>
          <a:bodyPr/>
          <a:lstStyle/>
          <a:p>
            <a:r>
              <a:rPr lang="sv-SE" sz="2400" i="0" dirty="0">
                <a:solidFill>
                  <a:schemeClr val="tx1"/>
                </a:solidFill>
                <a:effectLst/>
                <a:latin typeface="Calibri" panose="020F0502020204030204" pitchFamily="34" charset="0"/>
                <a:cs typeface="Calibri" panose="020F0502020204030204" pitchFamily="34" charset="0"/>
              </a:rPr>
              <a:t>Brukningsavgift är den löpande avgift du betalar för vatten- och avloppstjänster. Den innehåller både en fast del, som utgår från de tjänster du har tillgång till, och en rörlig del som utgår från din vattenförbrukning.</a:t>
            </a:r>
          </a:p>
          <a:p>
            <a:pPr algn="l" fontAlgn="base"/>
            <a:r>
              <a:rPr lang="sv-SE" b="0" i="0" dirty="0">
                <a:solidFill>
                  <a:srgbClr val="333333"/>
                </a:solidFill>
                <a:effectLst/>
                <a:latin typeface="Calibri" panose="020F0502020204030204" pitchFamily="34" charset="0"/>
                <a:cs typeface="Calibri" panose="020F0502020204030204" pitchFamily="34" charset="0"/>
              </a:rPr>
              <a:t>En rörlig avgift som påverkas av hur mycket vatten du förbrukar. </a:t>
            </a:r>
            <a:br>
              <a:rPr lang="sv-SE" b="0" i="0" dirty="0">
                <a:solidFill>
                  <a:srgbClr val="333333"/>
                </a:solidFill>
                <a:effectLst/>
                <a:latin typeface="Calibri" panose="020F0502020204030204" pitchFamily="34" charset="0"/>
                <a:cs typeface="Calibri" panose="020F0502020204030204" pitchFamily="34" charset="0"/>
              </a:rPr>
            </a:br>
            <a:r>
              <a:rPr lang="sv-SE" b="0" i="0" dirty="0">
                <a:solidFill>
                  <a:srgbClr val="333333"/>
                </a:solidFill>
                <a:effectLst/>
                <a:latin typeface="Calibri" panose="020F0502020204030204" pitchFamily="34" charset="0"/>
                <a:cs typeface="Calibri" panose="020F0502020204030204" pitchFamily="34" charset="0"/>
              </a:rPr>
              <a:t>En kubikmeter vatten kostar enligt gällande </a:t>
            </a:r>
            <a:r>
              <a:rPr lang="sv-SE" b="0" i="0" dirty="0" err="1">
                <a:solidFill>
                  <a:srgbClr val="333333"/>
                </a:solidFill>
                <a:effectLst/>
                <a:latin typeface="Calibri" panose="020F0502020204030204" pitchFamily="34" charset="0"/>
                <a:cs typeface="Calibri" panose="020F0502020204030204" pitchFamily="34" charset="0"/>
              </a:rPr>
              <a:t>VA-taxa</a:t>
            </a:r>
            <a:r>
              <a:rPr lang="sv-SE" b="0" i="0" dirty="0">
                <a:solidFill>
                  <a:srgbClr val="333333"/>
                </a:solidFill>
                <a:effectLst/>
                <a:latin typeface="Calibri" panose="020F0502020204030204" pitchFamily="34" charset="0"/>
                <a:cs typeface="Calibri" panose="020F0502020204030204" pitchFamily="34" charset="0"/>
              </a:rPr>
              <a:t> 38,21 kronor.</a:t>
            </a:r>
          </a:p>
          <a:p>
            <a:pPr algn="l" fontAlgn="base"/>
            <a:r>
              <a:rPr lang="sv-SE" b="0" i="0" dirty="0">
                <a:solidFill>
                  <a:srgbClr val="333333"/>
                </a:solidFill>
                <a:effectLst/>
                <a:latin typeface="Calibri" panose="020F0502020204030204" pitchFamily="34" charset="0"/>
                <a:cs typeface="Calibri" panose="020F0502020204030204" pitchFamily="34" charset="0"/>
              </a:rPr>
              <a:t>Den fasta avgiften utgår ifrån hur många bostadsenheter det finns </a:t>
            </a:r>
            <a:r>
              <a:rPr lang="sv-SE" dirty="0">
                <a:solidFill>
                  <a:srgbClr val="333333"/>
                </a:solidFill>
                <a:latin typeface="Calibri" panose="020F0502020204030204" pitchFamily="34" charset="0"/>
                <a:cs typeface="Calibri" panose="020F0502020204030204" pitchFamily="34" charset="0"/>
              </a:rPr>
              <a:t>på fastigheten.</a:t>
            </a:r>
            <a:endParaRPr lang="sv-SE" b="0" i="0" dirty="0">
              <a:solidFill>
                <a:srgbClr val="333333"/>
              </a:solidFill>
              <a:effectLst/>
              <a:latin typeface="Calibri" panose="020F0502020204030204" pitchFamily="34" charset="0"/>
              <a:cs typeface="Calibri" panose="020F0502020204030204" pitchFamily="34" charset="0"/>
            </a:endParaRPr>
          </a:p>
          <a:p>
            <a:pPr algn="l" fontAlgn="base"/>
            <a:r>
              <a:rPr lang="sv-SE" dirty="0">
                <a:solidFill>
                  <a:schemeClr val="tx1"/>
                </a:solidFill>
                <a:effectLst/>
                <a:latin typeface="Calibri" panose="020F0502020204030204" pitchFamily="34" charset="0"/>
                <a:ea typeface="Calibri" panose="020F0502020204030204" pitchFamily="34" charset="0"/>
              </a:rPr>
              <a:t>Fasta avgiften för vatten- och spill med ett bostadshus kostar 6865,59/år enligt gällande </a:t>
            </a:r>
            <a:r>
              <a:rPr lang="sv-SE" dirty="0" err="1">
                <a:solidFill>
                  <a:schemeClr val="tx1"/>
                </a:solidFill>
                <a:effectLst/>
                <a:latin typeface="Calibri" panose="020F0502020204030204" pitchFamily="34" charset="0"/>
                <a:ea typeface="Calibri" panose="020F0502020204030204" pitchFamily="34" charset="0"/>
              </a:rPr>
              <a:t>VA-taxa</a:t>
            </a:r>
            <a:endParaRPr lang="sv-SE" i="0" dirty="0">
              <a:solidFill>
                <a:schemeClr val="tx1"/>
              </a:solidFill>
              <a:effectLst/>
              <a:latin typeface="Calibri" panose="020F0502020204030204" pitchFamily="34" charset="0"/>
              <a:cs typeface="Calibri" panose="020F0502020204030204" pitchFamily="34" charset="0"/>
            </a:endParaRPr>
          </a:p>
          <a:p>
            <a:pPr algn="l" fontAlgn="base"/>
            <a:endParaRPr lang="sv-SE" i="0" dirty="0">
              <a:solidFill>
                <a:srgbClr val="333333"/>
              </a:solidFill>
              <a:effectLst/>
              <a:latin typeface="Calibri" panose="020F0502020204030204" pitchFamily="34" charset="0"/>
              <a:cs typeface="Calibri" panose="020F0502020204030204" pitchFamily="34" charset="0"/>
            </a:endParaRPr>
          </a:p>
          <a:p>
            <a:endParaRPr lang="sv-SE" dirty="0"/>
          </a:p>
        </p:txBody>
      </p:sp>
      <p:sp>
        <p:nvSpPr>
          <p:cNvPr id="4" name="Platshållare för bildnummer 3">
            <a:extLst>
              <a:ext uri="{FF2B5EF4-FFF2-40B4-BE49-F238E27FC236}">
                <a16:creationId xmlns:a16="http://schemas.microsoft.com/office/drawing/2014/main" id="{A415097F-F9FF-4B8D-9738-B3D370037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5775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0A35A-8BFD-4BF1-8E04-6EE1FD8E080B}"/>
              </a:ext>
            </a:extLst>
          </p:cNvPr>
          <p:cNvSpPr>
            <a:spLocks noGrp="1"/>
          </p:cNvSpPr>
          <p:nvPr>
            <p:ph type="title"/>
          </p:nvPr>
        </p:nvSpPr>
        <p:spPr>
          <a:xfrm>
            <a:off x="478800" y="330230"/>
            <a:ext cx="5580000" cy="645370"/>
          </a:xfrm>
        </p:spPr>
        <p:txBody>
          <a:bodyPr/>
          <a:lstStyle/>
          <a:p>
            <a:r>
              <a:rPr lang="sv-SE" dirty="0"/>
              <a:t>Frågor?</a:t>
            </a:r>
          </a:p>
        </p:txBody>
      </p:sp>
      <p:sp>
        <p:nvSpPr>
          <p:cNvPr id="3" name="Platshållare för bildnummer 2">
            <a:extLst>
              <a:ext uri="{FF2B5EF4-FFF2-40B4-BE49-F238E27FC236}">
                <a16:creationId xmlns:a16="http://schemas.microsoft.com/office/drawing/2014/main" id="{41540C23-9459-4CB5-AEB8-7BD10AC5FD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6" name="Platshållare för bild 5">
            <a:extLst>
              <a:ext uri="{FF2B5EF4-FFF2-40B4-BE49-F238E27FC236}">
                <a16:creationId xmlns:a16="http://schemas.microsoft.com/office/drawing/2014/main" id="{CD5DFB2A-74F3-4353-AFD5-CF3E38D81A5E}"/>
              </a:ext>
            </a:extLst>
          </p:cNvPr>
          <p:cNvPicPr>
            <a:picLocks noGrp="1" noChangeAspect="1"/>
          </p:cNvPicPr>
          <p:nvPr>
            <p:ph type="pic" sz="quarter" idx="13"/>
          </p:nvPr>
        </p:nvPicPr>
        <p:blipFill>
          <a:blip r:embed="rId2"/>
          <a:srcRect t="19" b="19"/>
          <a:stretch>
            <a:fillRect/>
          </a:stretch>
        </p:blipFill>
        <p:spPr>
          <a:prstGeom prst="rect">
            <a:avLst/>
          </a:prstGeom>
        </p:spPr>
      </p:pic>
      <p:sp>
        <p:nvSpPr>
          <p:cNvPr id="5" name="Platshållare för text 4">
            <a:extLst>
              <a:ext uri="{FF2B5EF4-FFF2-40B4-BE49-F238E27FC236}">
                <a16:creationId xmlns:a16="http://schemas.microsoft.com/office/drawing/2014/main" id="{6C82811C-6A0A-46A8-AEB0-129032570481}"/>
              </a:ext>
            </a:extLst>
          </p:cNvPr>
          <p:cNvSpPr>
            <a:spLocks noGrp="1"/>
          </p:cNvSpPr>
          <p:nvPr>
            <p:ph type="body" sz="quarter" idx="14"/>
          </p:nvPr>
        </p:nvSpPr>
        <p:spPr>
          <a:xfrm>
            <a:off x="478799" y="1089061"/>
            <a:ext cx="5580000" cy="4793340"/>
          </a:xfrm>
        </p:spPr>
        <p:txBody>
          <a:bodyPr/>
          <a:lstStyle/>
          <a:p>
            <a:endParaRPr lang="sv-SE" dirty="0"/>
          </a:p>
        </p:txBody>
      </p:sp>
    </p:spTree>
    <p:extLst>
      <p:ext uri="{BB962C8B-B14F-4D97-AF65-F5344CB8AC3E}">
        <p14:creationId xmlns:p14="http://schemas.microsoft.com/office/powerpoint/2010/main" val="117941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73D5B-EC44-4486-8D04-5E27469F5351}"/>
              </a:ext>
            </a:extLst>
          </p:cNvPr>
          <p:cNvSpPr>
            <a:spLocks noGrp="1"/>
          </p:cNvSpPr>
          <p:nvPr>
            <p:ph type="title"/>
          </p:nvPr>
        </p:nvSpPr>
        <p:spPr>
          <a:xfrm>
            <a:off x="478800" y="381600"/>
            <a:ext cx="5580000" cy="2042841"/>
          </a:xfrm>
        </p:spPr>
        <p:txBody>
          <a:bodyPr anchor="t">
            <a:normAutofit/>
          </a:bodyPr>
          <a:lstStyle/>
          <a:p>
            <a:r>
              <a:rPr lang="sv-SE" dirty="0"/>
              <a:t>Kontakt</a:t>
            </a:r>
            <a:endParaRPr lang="sv-SE"/>
          </a:p>
        </p:txBody>
      </p:sp>
      <p:sp>
        <p:nvSpPr>
          <p:cNvPr id="3" name="Platshållare för bildnummer 2">
            <a:extLst>
              <a:ext uri="{FF2B5EF4-FFF2-40B4-BE49-F238E27FC236}">
                <a16:creationId xmlns:a16="http://schemas.microsoft.com/office/drawing/2014/main" id="{D271FE38-652E-47DC-8407-D7E14FD7572E}"/>
              </a:ext>
            </a:extLst>
          </p:cNvPr>
          <p:cNvSpPr>
            <a:spLocks noGrp="1"/>
          </p:cNvSpPr>
          <p:nvPr>
            <p:ph type="sldNum" sz="quarter" idx="12"/>
          </p:nvPr>
        </p:nvSpPr>
        <p:spPr>
          <a:xfrm>
            <a:off x="479641" y="6356350"/>
            <a:ext cx="44870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19</a:t>
            </a:fld>
            <a:endParaRPr kumimoji="0" lang="sv-SE" b="0" i="0" u="none" strike="noStrike" kern="1200" cap="none" spc="0" normalizeH="0" baseline="0" noProof="0">
              <a:ln>
                <a:noFill/>
              </a:ln>
              <a:solidFill>
                <a:prstClr val="black">
                  <a:tint val="75000"/>
                </a:prstClr>
              </a:solidFill>
              <a:effectLst/>
              <a:uLnTx/>
              <a:uFillTx/>
            </a:endParaRPr>
          </a:p>
        </p:txBody>
      </p:sp>
      <p:pic>
        <p:nvPicPr>
          <p:cNvPr id="7" name="Platshållare för bild 6" descr="En bild som visar elektronik, telefon&#10;&#10;Automatiskt genererad beskrivning">
            <a:extLst>
              <a:ext uri="{FF2B5EF4-FFF2-40B4-BE49-F238E27FC236}">
                <a16:creationId xmlns:a16="http://schemas.microsoft.com/office/drawing/2014/main" id="{CD5DC996-D85F-420F-9AFC-0B908E14C0D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758" r="21736" b="-2"/>
          <a:stretch/>
        </p:blipFill>
        <p:spPr>
          <a:xfrm>
            <a:off x="6112677" y="216000"/>
            <a:ext cx="5845506" cy="5904000"/>
          </a:xfrm>
          <a:noFill/>
        </p:spPr>
      </p:pic>
      <p:sp>
        <p:nvSpPr>
          <p:cNvPr id="5" name="Platshållare för text 4">
            <a:extLst>
              <a:ext uri="{FF2B5EF4-FFF2-40B4-BE49-F238E27FC236}">
                <a16:creationId xmlns:a16="http://schemas.microsoft.com/office/drawing/2014/main" id="{E67B7C3C-A6E0-4A3B-AF2B-2B0D1F852670}"/>
              </a:ext>
            </a:extLst>
          </p:cNvPr>
          <p:cNvSpPr>
            <a:spLocks noGrp="1"/>
          </p:cNvSpPr>
          <p:nvPr>
            <p:ph type="body" sz="quarter" idx="14"/>
          </p:nvPr>
        </p:nvSpPr>
        <p:spPr>
          <a:xfrm>
            <a:off x="478799" y="1397285"/>
            <a:ext cx="5580000" cy="4485116"/>
          </a:xfrm>
        </p:spPr>
        <p:txBody>
          <a:bodyPr>
            <a:normAutofit/>
          </a:bodyPr>
          <a:lstStyle/>
          <a:p>
            <a:pPr marL="0" indent="0">
              <a:buNone/>
            </a:pPr>
            <a:r>
              <a:rPr lang="sv-SE"/>
              <a:t> </a:t>
            </a:r>
            <a:r>
              <a:rPr lang="sv-SE" b="1"/>
              <a:t>Kundservice</a:t>
            </a:r>
          </a:p>
          <a:p>
            <a:r>
              <a:rPr lang="sv-SE"/>
              <a:t>Telefon 0176-28 33 00</a:t>
            </a:r>
          </a:p>
          <a:p>
            <a:r>
              <a:rPr lang="sv-SE"/>
              <a:t>E-post </a:t>
            </a:r>
            <a:r>
              <a:rPr lang="sv-SE">
                <a:hlinkClick r:id="rId3"/>
              </a:rPr>
              <a:t>info@nvaa.se</a:t>
            </a:r>
            <a:endParaRPr lang="sv-SE"/>
          </a:p>
          <a:p>
            <a:endParaRPr lang="sv-SE"/>
          </a:p>
          <a:p>
            <a:pPr marL="0" indent="0">
              <a:buNone/>
            </a:pPr>
            <a:r>
              <a:rPr lang="sv-SE" b="1"/>
              <a:t>Projekt</a:t>
            </a:r>
          </a:p>
          <a:p>
            <a:r>
              <a:rPr lang="sv-SE"/>
              <a:t>E-post </a:t>
            </a:r>
            <a:r>
              <a:rPr lang="sv-SE">
                <a:hlinkClick r:id="rId4"/>
              </a:rPr>
              <a:t>va-projekt@nvaa.se</a:t>
            </a:r>
            <a:r>
              <a:rPr lang="sv-SE"/>
              <a:t> </a:t>
            </a:r>
          </a:p>
        </p:txBody>
      </p:sp>
    </p:spTree>
    <p:extLst>
      <p:ext uri="{BB962C8B-B14F-4D97-AF65-F5344CB8AC3E}">
        <p14:creationId xmlns:p14="http://schemas.microsoft.com/office/powerpoint/2010/main" val="224210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F8581982-4478-404E-8BE6-2C2F5CE21729}"/>
              </a:ext>
            </a:extLst>
          </p:cNvPr>
          <p:cNvPicPr>
            <a:picLocks noGrp="1" noChangeAspect="1"/>
          </p:cNvPicPr>
          <p:nvPr>
            <p:ph type="pic" sz="quarter" idx="13"/>
          </p:nvPr>
        </p:nvPicPr>
        <p:blipFill>
          <a:blip r:embed="rId2"/>
          <a:srcRect t="32193" b="32193"/>
          <a:stretch>
            <a:fillRect/>
          </a:stretch>
        </p:blipFill>
        <p:spPr>
          <a:xfrm>
            <a:off x="215999" y="383494"/>
            <a:ext cx="11760001" cy="5921485"/>
          </a:xfrm>
          <a:prstGeom prst="rect">
            <a:avLst/>
          </a:prstGeom>
        </p:spPr>
      </p:pic>
      <p:sp>
        <p:nvSpPr>
          <p:cNvPr id="2" name="Rubrik 1">
            <a:extLst>
              <a:ext uri="{FF2B5EF4-FFF2-40B4-BE49-F238E27FC236}">
                <a16:creationId xmlns:a16="http://schemas.microsoft.com/office/drawing/2014/main" id="{EC835179-6527-4725-AC63-D7EAF99A4823}"/>
              </a:ext>
            </a:extLst>
          </p:cNvPr>
          <p:cNvSpPr>
            <a:spLocks noGrp="1"/>
          </p:cNvSpPr>
          <p:nvPr>
            <p:ph type="ctrTitle"/>
          </p:nvPr>
        </p:nvSpPr>
        <p:spPr>
          <a:xfrm>
            <a:off x="444322" y="495835"/>
            <a:ext cx="7611457" cy="1137757"/>
          </a:xfrm>
        </p:spPr>
        <p:txBody>
          <a:bodyPr anchor="t">
            <a:normAutofit/>
          </a:bodyPr>
          <a:lstStyle/>
          <a:p>
            <a:r>
              <a:rPr lang="sv-SE" sz="4400" dirty="0">
                <a:solidFill>
                  <a:srgbClr val="002060"/>
                </a:solidFill>
              </a:rPr>
              <a:t>Dagordning</a:t>
            </a:r>
          </a:p>
        </p:txBody>
      </p:sp>
      <p:sp>
        <p:nvSpPr>
          <p:cNvPr id="5" name="Underrubrik 4">
            <a:extLst>
              <a:ext uri="{FF2B5EF4-FFF2-40B4-BE49-F238E27FC236}">
                <a16:creationId xmlns:a16="http://schemas.microsoft.com/office/drawing/2014/main" id="{BA98472D-30C0-4ED6-9416-89BB2A165970}"/>
              </a:ext>
            </a:extLst>
          </p:cNvPr>
          <p:cNvSpPr>
            <a:spLocks noGrp="1"/>
          </p:cNvSpPr>
          <p:nvPr>
            <p:ph type="subTitle" idx="1"/>
          </p:nvPr>
        </p:nvSpPr>
        <p:spPr>
          <a:xfrm>
            <a:off x="403540" y="1294544"/>
            <a:ext cx="7880561" cy="4685016"/>
          </a:xfrm>
        </p:spPr>
        <p:txBody>
          <a:bodyPr/>
          <a:lstStyle/>
          <a:p>
            <a:r>
              <a:rPr lang="sv-SE" dirty="0">
                <a:latin typeface="Calibri" panose="020F0502020204030204" pitchFamily="34" charset="0"/>
                <a:cs typeface="Calibri" panose="020F0502020204030204" pitchFamily="34" charset="0"/>
              </a:rPr>
              <a:t>Presentation</a:t>
            </a:r>
          </a:p>
          <a:p>
            <a:r>
              <a:rPr lang="sv-SE" dirty="0">
                <a:latin typeface="Calibri" panose="020F0502020204030204" pitchFamily="34" charset="0"/>
                <a:cs typeface="Calibri" panose="020F0502020204030204" pitchFamily="34" charset="0"/>
              </a:rPr>
              <a:t>Bakgrund Jonas Cronebäck</a:t>
            </a:r>
          </a:p>
          <a:p>
            <a:r>
              <a:rPr lang="sv-SE" dirty="0">
                <a:latin typeface="Calibri" panose="020F0502020204030204" pitchFamily="34" charset="0"/>
                <a:cs typeface="Calibri" panose="020F0502020204030204" pitchFamily="34" charset="0"/>
              </a:rPr>
              <a:t>Vad innebär kommunalt verksamhetsområde? Jonas Cronebäck</a:t>
            </a:r>
          </a:p>
          <a:p>
            <a:r>
              <a:rPr lang="sv-SE" dirty="0">
                <a:latin typeface="Calibri" panose="020F0502020204030204" pitchFamily="34" charset="0"/>
                <a:cs typeface="Calibri" panose="020F0502020204030204" pitchFamily="34" charset="0"/>
              </a:rPr>
              <a:t>Etapper Anna Olsson</a:t>
            </a:r>
          </a:p>
          <a:p>
            <a:r>
              <a:rPr lang="sv-SE" dirty="0">
                <a:latin typeface="Calibri" panose="020F0502020204030204" pitchFamily="34" charset="0"/>
                <a:cs typeface="Calibri" panose="020F0502020204030204" pitchFamily="34" charset="0"/>
              </a:rPr>
              <a:t>Tidplan Anna Olsson</a:t>
            </a:r>
          </a:p>
          <a:p>
            <a:r>
              <a:rPr lang="sv-SE" dirty="0">
                <a:latin typeface="Calibri" panose="020F0502020204030204" pitchFamily="34" charset="0"/>
                <a:cs typeface="Calibri" panose="020F0502020204030204" pitchFamily="34" charset="0"/>
              </a:rPr>
              <a:t>Systemval området – LTA Anna Larsson</a:t>
            </a:r>
          </a:p>
          <a:p>
            <a:r>
              <a:rPr lang="sv-SE" dirty="0">
                <a:latin typeface="Calibri" panose="020F0502020204030204" pitchFamily="34" charset="0"/>
                <a:cs typeface="Calibri" panose="020F0502020204030204" pitchFamily="34" charset="0"/>
              </a:rPr>
              <a:t>Lantmäteriförrättning Anna Olsson</a:t>
            </a:r>
          </a:p>
          <a:p>
            <a:r>
              <a:rPr lang="sv-SE" dirty="0">
                <a:latin typeface="Calibri" panose="020F0502020204030204" pitchFamily="34" charset="0"/>
                <a:cs typeface="Calibri" panose="020F0502020204030204" pitchFamily="34" charset="0"/>
              </a:rPr>
              <a:t>Innan entreprenadstart Anna Olsson</a:t>
            </a:r>
          </a:p>
          <a:p>
            <a:r>
              <a:rPr lang="sv-SE" dirty="0" err="1">
                <a:latin typeface="Calibri" panose="020F0502020204030204" pitchFamily="34" charset="0"/>
                <a:cs typeface="Calibri" panose="020F0502020204030204" pitchFamily="34" charset="0"/>
              </a:rPr>
              <a:t>VA-taxa</a:t>
            </a:r>
            <a:r>
              <a:rPr lang="sv-SE" dirty="0">
                <a:latin typeface="Calibri" panose="020F0502020204030204" pitchFamily="34" charset="0"/>
                <a:cs typeface="Calibri" panose="020F0502020204030204" pitchFamily="34" charset="0"/>
              </a:rPr>
              <a:t> Per Hellström</a:t>
            </a:r>
          </a:p>
          <a:p>
            <a:endParaRPr lang="sv-SE" dirty="0"/>
          </a:p>
          <a:p>
            <a:endParaRPr lang="sv-SE" dirty="0"/>
          </a:p>
        </p:txBody>
      </p:sp>
      <p:sp>
        <p:nvSpPr>
          <p:cNvPr id="4" name="Platshållare för bildnummer 3">
            <a:extLst>
              <a:ext uri="{FF2B5EF4-FFF2-40B4-BE49-F238E27FC236}">
                <a16:creationId xmlns:a16="http://schemas.microsoft.com/office/drawing/2014/main" id="{A88838B2-396C-4D24-A4A9-419B6C1D35C2}"/>
              </a:ext>
            </a:extLst>
          </p:cNvPr>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sv-SE" b="0" i="0" u="none" strike="noStrike" kern="120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43298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F78B8-18EB-49F6-AFAA-0D0BAC147388}"/>
              </a:ext>
            </a:extLst>
          </p:cNvPr>
          <p:cNvSpPr>
            <a:spLocks noGrp="1"/>
          </p:cNvSpPr>
          <p:nvPr>
            <p:ph type="title"/>
          </p:nvPr>
        </p:nvSpPr>
        <p:spPr>
          <a:xfrm>
            <a:off x="478800" y="381601"/>
            <a:ext cx="5580000" cy="1899262"/>
          </a:xfrm>
        </p:spPr>
        <p:txBody>
          <a:bodyPr/>
          <a:lstStyle/>
          <a:p>
            <a:r>
              <a:rPr lang="sv-SE" dirty="0"/>
              <a:t>Presentation Norrtälje Vatten och avfall</a:t>
            </a:r>
          </a:p>
        </p:txBody>
      </p:sp>
      <p:sp>
        <p:nvSpPr>
          <p:cNvPr id="3" name="Platshållare för bildnummer 2">
            <a:extLst>
              <a:ext uri="{FF2B5EF4-FFF2-40B4-BE49-F238E27FC236}">
                <a16:creationId xmlns:a16="http://schemas.microsoft.com/office/drawing/2014/main" id="{6FC28826-FB32-4B41-A068-98944BE8C6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text 4">
            <a:extLst>
              <a:ext uri="{FF2B5EF4-FFF2-40B4-BE49-F238E27FC236}">
                <a16:creationId xmlns:a16="http://schemas.microsoft.com/office/drawing/2014/main" id="{DFEAC4F1-4C7A-49B7-AD03-E00A4636CB4A}"/>
              </a:ext>
            </a:extLst>
          </p:cNvPr>
          <p:cNvSpPr>
            <a:spLocks noGrp="1"/>
          </p:cNvSpPr>
          <p:nvPr>
            <p:ph type="body" sz="quarter" idx="14"/>
          </p:nvPr>
        </p:nvSpPr>
        <p:spPr>
          <a:xfrm>
            <a:off x="478800" y="2732926"/>
            <a:ext cx="5580000" cy="3309654"/>
          </a:xfrm>
        </p:spPr>
        <p:txBody>
          <a:bodyPr/>
          <a:lstStyle/>
          <a:p>
            <a:r>
              <a:rPr lang="sv-SE" dirty="0">
                <a:latin typeface="Calibri" panose="020F0502020204030204" pitchFamily="34" charset="0"/>
                <a:cs typeface="Calibri" panose="020F0502020204030204" pitchFamily="34" charset="0"/>
              </a:rPr>
              <a:t>Anna Olsson, Projektledare</a:t>
            </a:r>
          </a:p>
          <a:p>
            <a:r>
              <a:rPr lang="sv-SE" dirty="0">
                <a:latin typeface="Calibri" panose="020F0502020204030204" pitchFamily="34" charset="0"/>
                <a:cs typeface="Calibri" panose="020F0502020204030204" pitchFamily="34" charset="0"/>
              </a:rPr>
              <a:t>Anna Larsson, Tekniskt projektstöd</a:t>
            </a:r>
          </a:p>
          <a:p>
            <a:r>
              <a:rPr lang="sv-SE" dirty="0">
                <a:latin typeface="Calibri" panose="020F0502020204030204" pitchFamily="34" charset="0"/>
                <a:cs typeface="Calibri" panose="020F0502020204030204" pitchFamily="34" charset="0"/>
              </a:rPr>
              <a:t>Jonas Cronebäck, Konsult inom VA</a:t>
            </a:r>
          </a:p>
          <a:p>
            <a:r>
              <a:rPr lang="sv-SE" dirty="0">
                <a:latin typeface="Calibri" panose="020F0502020204030204" pitchFamily="34" charset="0"/>
                <a:cs typeface="Calibri" panose="020F0502020204030204" pitchFamily="34" charset="0"/>
              </a:rPr>
              <a:t>Per Hellström VA-chef</a:t>
            </a:r>
          </a:p>
          <a:p>
            <a:r>
              <a:rPr lang="sv-SE" dirty="0">
                <a:latin typeface="Calibri" panose="020F0502020204030204" pitchFamily="34" charset="0"/>
                <a:cs typeface="Calibri" panose="020F0502020204030204" pitchFamily="34" charset="0"/>
              </a:rPr>
              <a:t>Linda Masar Administratör </a:t>
            </a:r>
          </a:p>
          <a:p>
            <a:endParaRPr lang="sv-SE" dirty="0"/>
          </a:p>
        </p:txBody>
      </p:sp>
      <p:pic>
        <p:nvPicPr>
          <p:cNvPr id="12" name="Platshållare för bild 11" descr="En bild som visar text, vatten, natur, moln&#10;&#10;Automatiskt genererad beskrivning">
            <a:extLst>
              <a:ext uri="{FF2B5EF4-FFF2-40B4-BE49-F238E27FC236}">
                <a16:creationId xmlns:a16="http://schemas.microsoft.com/office/drawing/2014/main" id="{ADB8A895-7210-459E-8129-80B035101AE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78" r="22278"/>
          <a:stretch>
            <a:fillRect/>
          </a:stretch>
        </p:blipFill>
        <p:spPr/>
      </p:pic>
    </p:spTree>
    <p:extLst>
      <p:ext uri="{BB962C8B-B14F-4D97-AF65-F5344CB8AC3E}">
        <p14:creationId xmlns:p14="http://schemas.microsoft.com/office/powerpoint/2010/main" val="353487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1B1A6C6E-BD4A-4383-A437-6EE868B6957E}"/>
              </a:ext>
            </a:extLst>
          </p:cNvPr>
          <p:cNvSpPr>
            <a:spLocks noGrp="1"/>
          </p:cNvSpPr>
          <p:nvPr>
            <p:ph type="title"/>
          </p:nvPr>
        </p:nvSpPr>
        <p:spPr>
          <a:xfrm>
            <a:off x="478800" y="330230"/>
            <a:ext cx="5580000" cy="437764"/>
          </a:xfrm>
        </p:spPr>
        <p:txBody>
          <a:bodyPr/>
          <a:lstStyle/>
          <a:p>
            <a:r>
              <a:rPr lang="sv-SE" dirty="0"/>
              <a:t>Bakgrund</a:t>
            </a:r>
          </a:p>
        </p:txBody>
      </p:sp>
      <p:sp>
        <p:nvSpPr>
          <p:cNvPr id="5" name="Platshållare för bildnummer 4">
            <a:extLst>
              <a:ext uri="{FF2B5EF4-FFF2-40B4-BE49-F238E27FC236}">
                <a16:creationId xmlns:a16="http://schemas.microsoft.com/office/drawing/2014/main" id="{2D4EEF2C-EE78-4BAF-BB2E-B5DA63496C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Platshållare för text 8">
            <a:extLst>
              <a:ext uri="{FF2B5EF4-FFF2-40B4-BE49-F238E27FC236}">
                <a16:creationId xmlns:a16="http://schemas.microsoft.com/office/drawing/2014/main" id="{0DF50CBE-055F-4BEC-BAB3-B171C92137D3}"/>
              </a:ext>
            </a:extLst>
          </p:cNvPr>
          <p:cNvSpPr>
            <a:spLocks noGrp="1"/>
          </p:cNvSpPr>
          <p:nvPr>
            <p:ph type="body" sz="quarter" idx="14"/>
          </p:nvPr>
        </p:nvSpPr>
        <p:spPr>
          <a:xfrm>
            <a:off x="478800" y="914400"/>
            <a:ext cx="5500761" cy="5124236"/>
          </a:xfrm>
        </p:spPr>
        <p:txBody>
          <a:bodyPr/>
          <a:lstStyle/>
          <a:p>
            <a:pPr marL="0" indent="0">
              <a:buNone/>
            </a:pPr>
            <a:r>
              <a:rPr lang="sv-SE" sz="1800" dirty="0">
                <a:latin typeface="Calibri" panose="020F0502020204030204" pitchFamily="34" charset="0"/>
                <a:cs typeface="Calibri" panose="020F0502020204030204" pitchFamily="34" charset="0"/>
              </a:rPr>
              <a:t>Bygg- och miljönämnden har genom delegation meddelat följande:</a:t>
            </a:r>
          </a:p>
          <a:p>
            <a:r>
              <a:rPr lang="sv-SE" sz="1800" dirty="0">
                <a:effectLst/>
                <a:latin typeface="Calibri" panose="020F0502020204030204" pitchFamily="34" charset="0"/>
                <a:ea typeface="Calibri" panose="020F0502020204030204" pitchFamily="34" charset="0"/>
                <a:cs typeface="Calibri" panose="020F0502020204030204" pitchFamily="34" charset="0"/>
              </a:rPr>
              <a:t>”Området har dokumenterade problem med dricksvattenförsörjningen i form av höga kloridhalter och brist på sötvatten. Merparten av de fastigheter där analyser av kloridhalten har gjorts har förhöjda kloridhalter och flera fastigheter har så pass höga halter att vattnet är direkt olämpligt att använda som dricksvatten.</a:t>
            </a:r>
          </a:p>
          <a:p>
            <a:r>
              <a:rPr lang="sv-SE" sz="1800" dirty="0">
                <a:effectLst/>
                <a:latin typeface="Calibri" panose="020F0502020204030204" pitchFamily="34" charset="0"/>
                <a:ea typeface="Calibri" panose="020F0502020204030204" pitchFamily="34" charset="0"/>
                <a:cs typeface="Calibri" panose="020F0502020204030204" pitchFamily="34" charset="0"/>
              </a:rPr>
              <a:t>Inom området finns även många fastigheter med bristfälliga enskilda avlopp och många avlopp med WC-anslutning där kraven på hög skyddsnivå inte uppfylls. Vissa fastigheter är även belagda med förbud att släppa ut avloppsvatten och i något fall har datum för förbudet trätt i kraft. Fördröjningen av tidplanen medför att otillräckligt renat avloppsvatten belastar recipienten och att risken för att de enskilda vattentäkterna inom området förorenas av bristfälliga avloppsanläggningar kvarstår.</a:t>
            </a:r>
            <a:endParaRPr lang="sv-SE" sz="1800" dirty="0">
              <a:latin typeface="Calibri" panose="020F0502020204030204" pitchFamily="34" charset="0"/>
              <a:cs typeface="Calibri" panose="020F0502020204030204" pitchFamily="34" charset="0"/>
            </a:endParaRPr>
          </a:p>
        </p:txBody>
      </p:sp>
      <p:pic>
        <p:nvPicPr>
          <p:cNvPr id="6" name="Platshållare för bild 5" descr="En bild som visar simmar&#10;&#10;Automatiskt genererad beskrivning">
            <a:extLst>
              <a:ext uri="{FF2B5EF4-FFF2-40B4-BE49-F238E27FC236}">
                <a16:creationId xmlns:a16="http://schemas.microsoft.com/office/drawing/2014/main" id="{4D24E23A-E1CE-4814-A2DB-F8FFB051867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569" r="21569"/>
          <a:stretch>
            <a:fillRect/>
          </a:stretch>
        </p:blipFill>
        <p:spPr/>
      </p:pic>
    </p:spTree>
    <p:extLst>
      <p:ext uri="{BB962C8B-B14F-4D97-AF65-F5344CB8AC3E}">
        <p14:creationId xmlns:p14="http://schemas.microsoft.com/office/powerpoint/2010/main" val="40205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B262C-72F2-4139-84C5-E21AB40787E3}"/>
              </a:ext>
            </a:extLst>
          </p:cNvPr>
          <p:cNvSpPr>
            <a:spLocks noGrp="1"/>
          </p:cNvSpPr>
          <p:nvPr>
            <p:ph type="ctrTitle"/>
          </p:nvPr>
        </p:nvSpPr>
        <p:spPr>
          <a:xfrm>
            <a:off x="444322" y="369870"/>
            <a:ext cx="7795552" cy="4993240"/>
          </a:xfrm>
        </p:spPr>
        <p:txBody>
          <a:bodyPr/>
          <a:lstStyle/>
          <a:p>
            <a:r>
              <a:rPr lang="sv-SE" sz="4400" dirty="0">
                <a:solidFill>
                  <a:srgbClr val="002060"/>
                </a:solidFill>
              </a:rPr>
              <a:t>Vad är ett verksamhetsområde?</a:t>
            </a:r>
            <a:r>
              <a:rPr lang="sv-SE" sz="2800" dirty="0">
                <a:solidFill>
                  <a:srgbClr val="002060"/>
                </a:solidFill>
              </a:rPr>
              <a:t/>
            </a:r>
            <a:br>
              <a:rPr lang="sv-SE" sz="2800" dirty="0">
                <a:solidFill>
                  <a:srgbClr val="002060"/>
                </a:solidFill>
              </a:rPr>
            </a:br>
            <a:r>
              <a:rPr lang="sv-SE" sz="2800" dirty="0">
                <a:solidFill>
                  <a:srgbClr val="002060"/>
                </a:solidFill>
                <a:latin typeface="Calibri" panose="020F0502020204030204" pitchFamily="34" charset="0"/>
                <a:cs typeface="Calibri" panose="020F0502020204030204" pitchFamily="34" charset="0"/>
              </a:rPr>
              <a:t/>
            </a:r>
            <a:br>
              <a:rPr lang="sv-SE" sz="2800" dirty="0">
                <a:solidFill>
                  <a:srgbClr val="002060"/>
                </a:solidFill>
                <a:latin typeface="Calibri" panose="020F0502020204030204" pitchFamily="34" charset="0"/>
                <a:cs typeface="Calibri" panose="020F0502020204030204" pitchFamily="34" charset="0"/>
              </a:rPr>
            </a:br>
            <a:r>
              <a:rPr lang="sv-SE" sz="2400" b="0" i="0" dirty="0">
                <a:solidFill>
                  <a:srgbClr val="333333"/>
                </a:solidFill>
                <a:effectLst/>
                <a:latin typeface="Calibri" panose="020F0502020204030204" pitchFamily="34" charset="0"/>
                <a:cs typeface="Calibri" panose="020F0502020204030204" pitchFamily="34" charset="0"/>
              </a:rPr>
              <a:t>Ett verksamhetsområde är ett geografiskt område inom vilket kommunen har en skyldighet att tillhandahålla tjänster för VA. Ett verksamhetsområde kan innefatta en eller flera VA-tjänster.</a:t>
            </a:r>
            <a:br>
              <a:rPr lang="sv-SE" sz="2400" b="0" i="0" dirty="0">
                <a:solidFill>
                  <a:srgbClr val="333333"/>
                </a:solidFill>
                <a:effectLst/>
                <a:latin typeface="Calibri" panose="020F0502020204030204" pitchFamily="34" charset="0"/>
                <a:cs typeface="Calibri" panose="020F0502020204030204" pitchFamily="34" charset="0"/>
              </a:rPr>
            </a:br>
            <a:r>
              <a:rPr lang="sv-SE" sz="2400" b="0" i="0" dirty="0">
                <a:solidFill>
                  <a:srgbClr val="333333"/>
                </a:solidFill>
                <a:effectLst/>
                <a:latin typeface="Calibri" panose="020F0502020204030204" pitchFamily="34" charset="0"/>
                <a:cs typeface="Calibri" panose="020F0502020204030204" pitchFamily="34" charset="0"/>
              </a:rPr>
              <a:t/>
            </a:r>
            <a:br>
              <a:rPr lang="sv-SE" sz="2400" b="0" i="0" dirty="0">
                <a:solidFill>
                  <a:srgbClr val="333333"/>
                </a:solidFill>
                <a:effectLst/>
                <a:latin typeface="Calibri" panose="020F0502020204030204" pitchFamily="34" charset="0"/>
                <a:cs typeface="Calibri" panose="020F0502020204030204" pitchFamily="34" charset="0"/>
              </a:rPr>
            </a:br>
            <a:r>
              <a:rPr lang="sv-SE" sz="2400" b="0" i="0" dirty="0" err="1">
                <a:solidFill>
                  <a:srgbClr val="333333"/>
                </a:solidFill>
                <a:effectLst/>
                <a:latin typeface="Calibri" panose="020F0502020204030204" pitchFamily="34" charset="0"/>
                <a:cs typeface="Calibri" panose="020F0502020204030204" pitchFamily="34" charset="0"/>
              </a:rPr>
              <a:t>Solö</a:t>
            </a:r>
            <a:r>
              <a:rPr lang="sv-SE" sz="2400" b="0" i="0" dirty="0">
                <a:solidFill>
                  <a:srgbClr val="333333"/>
                </a:solidFill>
                <a:effectLst/>
                <a:latin typeface="Calibri" panose="020F0502020204030204" pitchFamily="34" charset="0"/>
                <a:cs typeface="Calibri" panose="020F0502020204030204" pitchFamily="34" charset="0"/>
              </a:rPr>
              <a:t> och delar av </a:t>
            </a:r>
            <a:r>
              <a:rPr lang="sv-SE" sz="2400" dirty="0">
                <a:solidFill>
                  <a:srgbClr val="333333"/>
                </a:solidFill>
                <a:latin typeface="Calibri" panose="020F0502020204030204" pitchFamily="34" charset="0"/>
                <a:cs typeface="Calibri" panose="020F0502020204030204" pitchFamily="34" charset="0"/>
              </a:rPr>
              <a:t>S</a:t>
            </a:r>
            <a:r>
              <a:rPr lang="sv-SE" sz="2400" b="0" i="0" dirty="0">
                <a:solidFill>
                  <a:srgbClr val="333333"/>
                </a:solidFill>
                <a:effectLst/>
                <a:latin typeface="Calibri" panose="020F0502020204030204" pitchFamily="34" charset="0"/>
                <a:cs typeface="Calibri" panose="020F0502020204030204" pitchFamily="34" charset="0"/>
              </a:rPr>
              <a:t>torö kommer att innefatta </a:t>
            </a:r>
            <a:r>
              <a:rPr lang="sv-SE" sz="2400" dirty="0">
                <a:solidFill>
                  <a:srgbClr val="333333"/>
                </a:solidFill>
                <a:latin typeface="Calibri" panose="020F0502020204030204" pitchFamily="34" charset="0"/>
                <a:cs typeface="Calibri" panose="020F0502020204030204" pitchFamily="34" charset="0"/>
              </a:rPr>
              <a:t>verksamhetsområde för </a:t>
            </a:r>
            <a:r>
              <a:rPr lang="sv-SE" sz="2400" b="0" i="0" dirty="0">
                <a:solidFill>
                  <a:srgbClr val="333333"/>
                </a:solidFill>
                <a:effectLst/>
                <a:latin typeface="Calibri" panose="020F0502020204030204" pitchFamily="34" charset="0"/>
                <a:cs typeface="Calibri" panose="020F0502020204030204" pitchFamily="34" charset="0"/>
              </a:rPr>
              <a:t>vatten- och spillvatte</a:t>
            </a:r>
            <a:r>
              <a:rPr lang="sv-SE" sz="2400" dirty="0">
                <a:solidFill>
                  <a:srgbClr val="333333"/>
                </a:solidFill>
                <a:latin typeface="Calibri" panose="020F0502020204030204" pitchFamily="34" charset="0"/>
                <a:cs typeface="Calibri" panose="020F0502020204030204" pitchFamily="34" charset="0"/>
              </a:rPr>
              <a:t>n.</a:t>
            </a:r>
            <a:r>
              <a:rPr lang="sv-SE" sz="2400" dirty="0">
                <a:solidFill>
                  <a:srgbClr val="002060"/>
                </a:solidFill>
                <a:latin typeface="Calibri" panose="020F0502020204030204" pitchFamily="34" charset="0"/>
                <a:cs typeface="Calibri" panose="020F0502020204030204" pitchFamily="34" charset="0"/>
              </a:rPr>
              <a:t/>
            </a:r>
            <a:br>
              <a:rPr lang="sv-SE" sz="2400" dirty="0">
                <a:solidFill>
                  <a:srgbClr val="002060"/>
                </a:solidFill>
                <a:latin typeface="Calibri" panose="020F0502020204030204" pitchFamily="34" charset="0"/>
                <a:cs typeface="Calibri" panose="020F0502020204030204" pitchFamily="34" charset="0"/>
              </a:rPr>
            </a:br>
            <a:r>
              <a:rPr lang="sv-SE" sz="2800" dirty="0">
                <a:solidFill>
                  <a:srgbClr val="002060"/>
                </a:solidFill>
              </a:rPr>
              <a:t/>
            </a:r>
            <a:br>
              <a:rPr lang="sv-SE" sz="2800" dirty="0">
                <a:solidFill>
                  <a:srgbClr val="002060"/>
                </a:solidFill>
              </a:rPr>
            </a:br>
            <a:endParaRPr lang="sv-SE" sz="2800" dirty="0">
              <a:solidFill>
                <a:srgbClr val="002060"/>
              </a:solidFill>
            </a:endParaRPr>
          </a:p>
        </p:txBody>
      </p:sp>
      <p:sp>
        <p:nvSpPr>
          <p:cNvPr id="4" name="Platshållare för bildnummer 3">
            <a:extLst>
              <a:ext uri="{FF2B5EF4-FFF2-40B4-BE49-F238E27FC236}">
                <a16:creationId xmlns:a16="http://schemas.microsoft.com/office/drawing/2014/main" id="{9D103E83-03E2-40F6-88D3-070543FF0E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3961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FD90116E-0B3F-F46D-0F1C-732641FDB582}"/>
              </a:ext>
            </a:extLst>
          </p:cNvPr>
          <p:cNvSpPr>
            <a:spLocks noGrp="1"/>
          </p:cNvSpPr>
          <p:nvPr>
            <p:ph type="title"/>
          </p:nvPr>
        </p:nvSpPr>
        <p:spPr>
          <a:xfrm>
            <a:off x="478799" y="381600"/>
            <a:ext cx="3592453" cy="697187"/>
          </a:xfrm>
        </p:spPr>
        <p:txBody>
          <a:bodyPr anchor="t">
            <a:normAutofit/>
          </a:bodyPr>
          <a:lstStyle/>
          <a:p>
            <a:r>
              <a:rPr lang="en-US" dirty="0" err="1"/>
              <a:t>Etapper</a:t>
            </a:r>
            <a:endParaRPr lang="en-US" dirty="0"/>
          </a:p>
        </p:txBody>
      </p:sp>
      <p:sp>
        <p:nvSpPr>
          <p:cNvPr id="13" name="Slide Number Placeholder 3">
            <a:extLst>
              <a:ext uri="{FF2B5EF4-FFF2-40B4-BE49-F238E27FC236}">
                <a16:creationId xmlns:a16="http://schemas.microsoft.com/office/drawing/2014/main" id="{FE65F08F-DCE4-3062-8DF8-73AE750183A4}"/>
              </a:ext>
            </a:extLst>
          </p:cNvPr>
          <p:cNvSpPr>
            <a:spLocks noGrp="1"/>
          </p:cNvSpPr>
          <p:nvPr>
            <p:ph type="sldNum" sz="quarter" idx="12"/>
          </p:nvPr>
        </p:nvSpPr>
        <p:spPr>
          <a:xfrm>
            <a:off x="479641" y="6356350"/>
            <a:ext cx="44870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sv-SE" b="0" i="0" u="none" strike="noStrike" kern="1200" cap="none" spc="0" normalizeH="0" baseline="0" noProof="0">
              <a:ln>
                <a:noFill/>
              </a:ln>
              <a:solidFill>
                <a:prstClr val="black">
                  <a:tint val="75000"/>
                </a:prstClr>
              </a:solidFill>
              <a:effectLst/>
              <a:uLnTx/>
              <a:uFillTx/>
            </a:endParaRPr>
          </a:p>
        </p:txBody>
      </p:sp>
      <p:pic>
        <p:nvPicPr>
          <p:cNvPr id="6" name="Bildobjekt 5">
            <a:extLst>
              <a:ext uri="{FF2B5EF4-FFF2-40B4-BE49-F238E27FC236}">
                <a16:creationId xmlns:a16="http://schemas.microsoft.com/office/drawing/2014/main" id="{A554DF58-FFDA-4E8F-B132-3A0DB722E19B}"/>
              </a:ext>
            </a:extLst>
          </p:cNvPr>
          <p:cNvPicPr>
            <a:picLocks noChangeAspect="1"/>
          </p:cNvPicPr>
          <p:nvPr/>
        </p:nvPicPr>
        <p:blipFill rotWithShape="1">
          <a:blip r:embed="rId2"/>
          <a:srcRect l="4017" r="4016" b="-1"/>
          <a:stretch/>
        </p:blipFill>
        <p:spPr>
          <a:xfrm>
            <a:off x="4139653" y="216000"/>
            <a:ext cx="7836348" cy="5921995"/>
          </a:xfrm>
          <a:prstGeom prst="rect">
            <a:avLst/>
          </a:prstGeom>
          <a:noFill/>
        </p:spPr>
      </p:pic>
      <p:sp>
        <p:nvSpPr>
          <p:cNvPr id="20" name="Text Placeholder 4">
            <a:extLst>
              <a:ext uri="{FF2B5EF4-FFF2-40B4-BE49-F238E27FC236}">
                <a16:creationId xmlns:a16="http://schemas.microsoft.com/office/drawing/2014/main" id="{7B483EF0-689D-46BC-C26F-24FFE788692D}"/>
              </a:ext>
            </a:extLst>
          </p:cNvPr>
          <p:cNvSpPr>
            <a:spLocks noGrp="1"/>
          </p:cNvSpPr>
          <p:nvPr>
            <p:ph type="body" sz="quarter" idx="14"/>
          </p:nvPr>
        </p:nvSpPr>
        <p:spPr>
          <a:xfrm>
            <a:off x="478801" y="2034283"/>
            <a:ext cx="3592454" cy="3848116"/>
          </a:xfrm>
        </p:spPr>
        <p:txBody>
          <a:bodyPr/>
          <a:lstStyle/>
          <a:p>
            <a:r>
              <a:rPr lang="en-US" dirty="0" err="1">
                <a:latin typeface="Calibri" panose="020F0502020204030204" pitchFamily="34" charset="0"/>
                <a:cs typeface="Calibri" panose="020F0502020204030204" pitchFamily="34" charset="0"/>
              </a:rPr>
              <a:t>Etapp</a:t>
            </a:r>
            <a:r>
              <a:rPr lang="en-US" dirty="0">
                <a:latin typeface="Calibri" panose="020F0502020204030204" pitchFamily="34" charset="0"/>
                <a:cs typeface="Calibri" panose="020F0502020204030204" pitchFamily="34" charset="0"/>
              </a:rPr>
              <a:t> 1 = Gul</a:t>
            </a:r>
          </a:p>
          <a:p>
            <a:r>
              <a:rPr lang="en-US" dirty="0" err="1">
                <a:latin typeface="Calibri" panose="020F0502020204030204" pitchFamily="34" charset="0"/>
                <a:cs typeface="Calibri" panose="020F0502020204030204" pitchFamily="34" charset="0"/>
              </a:rPr>
              <a:t>Etapp</a:t>
            </a:r>
            <a:r>
              <a:rPr lang="en-US" dirty="0">
                <a:latin typeface="Calibri" panose="020F0502020204030204" pitchFamily="34" charset="0"/>
                <a:cs typeface="Calibri" panose="020F0502020204030204" pitchFamily="34" charset="0"/>
              </a:rPr>
              <a:t> 2 = </a:t>
            </a:r>
            <a:r>
              <a:rPr lang="en-US" dirty="0" err="1">
                <a:latin typeface="Calibri" panose="020F0502020204030204" pitchFamily="34" charset="0"/>
                <a:cs typeface="Calibri" panose="020F0502020204030204" pitchFamily="34" charset="0"/>
              </a:rPr>
              <a:t>Blå</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Etapp</a:t>
            </a:r>
            <a:r>
              <a:rPr lang="en-US" dirty="0">
                <a:latin typeface="Calibri" panose="020F0502020204030204" pitchFamily="34" charset="0"/>
                <a:cs typeface="Calibri" panose="020F0502020204030204" pitchFamily="34" charset="0"/>
              </a:rPr>
              <a:t> 3 = </a:t>
            </a:r>
            <a:r>
              <a:rPr lang="en-US" dirty="0" err="1">
                <a:latin typeface="Calibri" panose="020F0502020204030204" pitchFamily="34" charset="0"/>
                <a:cs typeface="Calibri" panose="020F0502020204030204" pitchFamily="34" charset="0"/>
              </a:rPr>
              <a:t>Grön</a:t>
            </a:r>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4" name="Platshållare för bildnummer 3" hidden="1">
            <a:extLst>
              <a:ext uri="{FF2B5EF4-FFF2-40B4-BE49-F238E27FC236}">
                <a16:creationId xmlns:a16="http://schemas.microsoft.com/office/drawing/2014/main" id="{877B8AC6-243C-4065-A379-5E0340EDDB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58167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E13BCA-BB8B-4406-8B05-242D827167E2}"/>
              </a:ext>
            </a:extLst>
          </p:cNvPr>
          <p:cNvSpPr>
            <a:spLocks noGrp="1"/>
          </p:cNvSpPr>
          <p:nvPr>
            <p:ph type="ctrTitle"/>
          </p:nvPr>
        </p:nvSpPr>
        <p:spPr/>
        <p:txBody>
          <a:bodyPr/>
          <a:lstStyle/>
          <a:p>
            <a:r>
              <a:rPr lang="sv-SE" sz="4400" dirty="0">
                <a:solidFill>
                  <a:srgbClr val="002060"/>
                </a:solidFill>
              </a:rPr>
              <a:t>Tidplan</a:t>
            </a:r>
            <a:r>
              <a:rPr lang="sv-SE" sz="2800" dirty="0"/>
              <a:t/>
            </a:r>
            <a:br>
              <a:rPr lang="sv-SE" sz="2800" dirty="0"/>
            </a:br>
            <a:r>
              <a:rPr lang="sv-SE" sz="2400" dirty="0"/>
              <a:t/>
            </a:r>
            <a:br>
              <a:rPr lang="sv-SE" sz="2400" dirty="0"/>
            </a:br>
            <a:r>
              <a:rPr lang="sv-SE" sz="2400" dirty="0">
                <a:solidFill>
                  <a:srgbClr val="002060"/>
                </a:solidFill>
                <a:latin typeface="Calibri" panose="020F0502020204030204" pitchFamily="34" charset="0"/>
                <a:cs typeface="Calibri" panose="020F0502020204030204" pitchFamily="34" charset="0"/>
              </a:rPr>
              <a:t>Detaljprojektering för etapp 1 klar december 2022</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Upphandling av entreprenör sker under januari 2023</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Entreprenadstart under första kvartalet 2023</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Etapp 1 beräknas vara klar under sommaren 2023.</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Detaljprojektering för etapp 2 och 3 beräknas vara klar under kvartal två 2023.</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Entreprenadstart för etapp 2 beräknas starta under 2024 och vara klar under 2025.</a:t>
            </a:r>
            <a:br>
              <a:rPr lang="sv-SE" sz="2400" dirty="0">
                <a:solidFill>
                  <a:srgbClr val="002060"/>
                </a:solidFill>
                <a:latin typeface="Calibri" panose="020F0502020204030204" pitchFamily="34" charset="0"/>
                <a:cs typeface="Calibri" panose="020F0502020204030204" pitchFamily="34" charset="0"/>
              </a:rPr>
            </a:br>
            <a:r>
              <a:rPr lang="sv-SE" sz="2400" dirty="0">
                <a:solidFill>
                  <a:srgbClr val="002060"/>
                </a:solidFill>
                <a:latin typeface="Calibri" panose="020F0502020204030204" pitchFamily="34" charset="0"/>
                <a:cs typeface="Calibri" panose="020F0502020204030204" pitchFamily="34" charset="0"/>
              </a:rPr>
              <a:t>Entreprenadstart för etapp 3 beräknas starta under 2025 och vara klar under 2026.</a:t>
            </a:r>
          </a:p>
        </p:txBody>
      </p:sp>
      <p:sp>
        <p:nvSpPr>
          <p:cNvPr id="4" name="Platshållare för bildnummer 3">
            <a:extLst>
              <a:ext uri="{FF2B5EF4-FFF2-40B4-BE49-F238E27FC236}">
                <a16:creationId xmlns:a16="http://schemas.microsoft.com/office/drawing/2014/main" id="{1F8B8AF4-6BF9-4B1C-BE10-DC04379D2A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3456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05431-F97E-4E2A-8324-82EE299DC235}"/>
              </a:ext>
            </a:extLst>
          </p:cNvPr>
          <p:cNvSpPr>
            <a:spLocks noGrp="1"/>
          </p:cNvSpPr>
          <p:nvPr>
            <p:ph type="title"/>
          </p:nvPr>
        </p:nvSpPr>
        <p:spPr/>
        <p:txBody>
          <a:bodyPr/>
          <a:lstStyle/>
          <a:p>
            <a:r>
              <a:rPr lang="sv-SE" dirty="0"/>
              <a:t>Systemval för området</a:t>
            </a:r>
            <a:br>
              <a:rPr lang="sv-SE" dirty="0"/>
            </a:br>
            <a:endParaRPr lang="sv-SE" dirty="0"/>
          </a:p>
        </p:txBody>
      </p:sp>
      <p:sp>
        <p:nvSpPr>
          <p:cNvPr id="3" name="Platshållare för bildnummer 2">
            <a:extLst>
              <a:ext uri="{FF2B5EF4-FFF2-40B4-BE49-F238E27FC236}">
                <a16:creationId xmlns:a16="http://schemas.microsoft.com/office/drawing/2014/main" id="{F726B5F9-F6E0-41AF-A2CE-EC26564EED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F0E0-B5C3-4CD1-92D9-1861807167C1}" type="slidenum">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text 4">
            <a:extLst>
              <a:ext uri="{FF2B5EF4-FFF2-40B4-BE49-F238E27FC236}">
                <a16:creationId xmlns:a16="http://schemas.microsoft.com/office/drawing/2014/main" id="{735EB7F2-F8AE-4ECF-B68B-2FB266A02AFC}"/>
              </a:ext>
            </a:extLst>
          </p:cNvPr>
          <p:cNvSpPr>
            <a:spLocks noGrp="1"/>
          </p:cNvSpPr>
          <p:nvPr>
            <p:ph type="body" sz="quarter" idx="14"/>
          </p:nvPr>
        </p:nvSpPr>
        <p:spPr>
          <a:xfrm>
            <a:off x="553202" y="2291137"/>
            <a:ext cx="5580000" cy="3846858"/>
          </a:xfrm>
        </p:spPr>
        <p:txBody>
          <a:bodyPr/>
          <a:lstStyle/>
          <a:p>
            <a:r>
              <a:rPr lang="sv-SE" dirty="0">
                <a:latin typeface="Calibri" panose="020F0502020204030204" pitchFamily="34" charset="0"/>
                <a:cs typeface="Calibri" panose="020F0502020204030204" pitchFamily="34" charset="0"/>
              </a:rPr>
              <a:t>Detaljprojekteringen för etapperna är inte klar ännu men då området är bergigt och trångt på många ställen kommer ledningarna läggas med LTA (lätt trycksatt avlopp)</a:t>
            </a:r>
          </a:p>
          <a:p>
            <a:r>
              <a:rPr lang="sv-SE" dirty="0">
                <a:latin typeface="Calibri" panose="020F0502020204030204" pitchFamily="34" charset="0"/>
                <a:cs typeface="Calibri" panose="020F0502020204030204" pitchFamily="34" charset="0"/>
              </a:rPr>
              <a:t>Med LTA behöver schakten inte grävas så djup då isolering kan användas för att skydda ledningar från frost. </a:t>
            </a:r>
          </a:p>
          <a:p>
            <a:pPr marL="0" indent="0">
              <a:buNone/>
            </a:pPr>
            <a:endParaRPr lang="sv-SE" dirty="0"/>
          </a:p>
        </p:txBody>
      </p:sp>
      <p:pic>
        <p:nvPicPr>
          <p:cNvPr id="4" name="Platshållare för bild 3">
            <a:extLst>
              <a:ext uri="{FF2B5EF4-FFF2-40B4-BE49-F238E27FC236}">
                <a16:creationId xmlns:a16="http://schemas.microsoft.com/office/drawing/2014/main" id="{F506B62D-CE23-4B37-A332-FDDDF4A50310}"/>
              </a:ext>
            </a:extLst>
          </p:cNvPr>
          <p:cNvPicPr>
            <a:picLocks noGrp="1" noChangeAspect="1"/>
          </p:cNvPicPr>
          <p:nvPr>
            <p:ph type="pic" sz="quarter" idx="13"/>
          </p:nvPr>
        </p:nvPicPr>
        <p:blipFill>
          <a:blip r:embed="rId2"/>
          <a:srcRect l="7773" r="7773"/>
          <a:stretch>
            <a:fillRect/>
          </a:stretch>
        </p:blipFill>
        <p:spPr>
          <a:prstGeom prst="rect">
            <a:avLst/>
          </a:prstGeom>
        </p:spPr>
      </p:pic>
    </p:spTree>
    <p:extLst>
      <p:ext uri="{BB962C8B-B14F-4D97-AF65-F5344CB8AC3E}">
        <p14:creationId xmlns:p14="http://schemas.microsoft.com/office/powerpoint/2010/main" val="109369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574476-07ED-4453-AD52-8E973308264A}"/>
              </a:ext>
            </a:extLst>
          </p:cNvPr>
          <p:cNvSpPr>
            <a:spLocks noGrp="1"/>
          </p:cNvSpPr>
          <p:nvPr>
            <p:ph type="title"/>
          </p:nvPr>
        </p:nvSpPr>
        <p:spPr/>
        <p:txBody>
          <a:bodyPr anchor="t">
            <a:normAutofit/>
          </a:bodyPr>
          <a:lstStyle/>
          <a:p>
            <a:r>
              <a:rPr lang="sv-SE" dirty="0"/>
              <a:t>LTA- Lätt Trycksatta Avlopp </a:t>
            </a:r>
          </a:p>
        </p:txBody>
      </p:sp>
      <p:sp>
        <p:nvSpPr>
          <p:cNvPr id="3" name="Platshållare för bildnummer 2">
            <a:extLst>
              <a:ext uri="{FF2B5EF4-FFF2-40B4-BE49-F238E27FC236}">
                <a16:creationId xmlns:a16="http://schemas.microsoft.com/office/drawing/2014/main" id="{150240B3-C3FE-4499-B71D-7F36CE87CEBA}"/>
              </a:ext>
            </a:extLst>
          </p:cNvPr>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465F0E0-B5C3-4CD1-92D9-1861807167C1}" type="slidenum">
              <a:rPr kumimoji="0" lang="sv-SE" b="0" i="0" u="none" strike="noStrike" kern="1200" cap="none" spc="0" normalizeH="0" baseline="0" noProof="0" smtClean="0">
                <a:ln>
                  <a:noFill/>
                </a:ln>
                <a:solidFill>
                  <a:prstClr val="black">
                    <a:tint val="75000"/>
                  </a:prstClr>
                </a:solidFill>
                <a:effectLst/>
                <a:uLnTx/>
                <a:uFillTx/>
              </a:rPr>
              <a:pPr marL="0" marR="0" lvl="0" indent="0" defTabSz="914400" rtl="0" eaLnBrk="1" fontAlgn="auto" latinLnBrk="0" hangingPunct="1">
                <a:spcBef>
                  <a:spcPts val="0"/>
                </a:spcBef>
                <a:spcAft>
                  <a:spcPts val="600"/>
                </a:spcAft>
                <a:buClrTx/>
                <a:buSzTx/>
                <a:buFontTx/>
                <a:buNone/>
                <a:tabLst/>
                <a:defRPr/>
              </a:pPr>
              <a:t>9</a:t>
            </a:fld>
            <a:endParaRPr kumimoji="0" lang="sv-SE" b="0" i="0" u="none" strike="noStrike" kern="1200" cap="none" spc="0" normalizeH="0" baseline="0" noProof="0">
              <a:ln>
                <a:noFill/>
              </a:ln>
              <a:solidFill>
                <a:prstClr val="black">
                  <a:tint val="75000"/>
                </a:prstClr>
              </a:solidFill>
              <a:effectLst/>
              <a:uLnTx/>
              <a:uFillTx/>
            </a:endParaRPr>
          </a:p>
        </p:txBody>
      </p:sp>
      <p:sp>
        <p:nvSpPr>
          <p:cNvPr id="4" name="Platshållare för innehåll 3">
            <a:extLst>
              <a:ext uri="{FF2B5EF4-FFF2-40B4-BE49-F238E27FC236}">
                <a16:creationId xmlns:a16="http://schemas.microsoft.com/office/drawing/2014/main" id="{4D3A6170-D14A-4917-96FB-FB37AC7B3427}"/>
              </a:ext>
            </a:extLst>
          </p:cNvPr>
          <p:cNvSpPr>
            <a:spLocks noGrp="1"/>
          </p:cNvSpPr>
          <p:nvPr>
            <p:ph sz="quarter" idx="14"/>
          </p:nvPr>
        </p:nvSpPr>
        <p:spPr/>
        <p:txBody>
          <a:bodyPr/>
          <a:lstStyle/>
          <a:p>
            <a:r>
              <a:rPr lang="sv-SE" dirty="0">
                <a:solidFill>
                  <a:srgbClr val="002060"/>
                </a:solidFill>
              </a:rPr>
              <a:t>Ett tryckavloppsystem består av ett tryckledningsnät som leder spillvatten från alla fastigheter genom området fram till den gemensamma anslutningspunkten, dvs dit spillvattnet skall pumpas (reningsverk, självfallsledning eller brunn). På varje fastighet placeras en liten pumpstation som tar hand om spillvattnet från fastigheten och pumpar ut det via ledningsnätet till anslutningspunkten.</a:t>
            </a:r>
          </a:p>
          <a:p>
            <a:endParaRPr lang="sv-SE" dirty="0">
              <a:solidFill>
                <a:srgbClr val="002060"/>
              </a:solidFill>
            </a:endParaRPr>
          </a:p>
          <a:p>
            <a:r>
              <a:rPr lang="sv-SE" dirty="0">
                <a:solidFill>
                  <a:srgbClr val="002060"/>
                </a:solidFill>
              </a:rPr>
              <a:t>Pumpen är försedd med en </a:t>
            </a:r>
            <a:r>
              <a:rPr lang="sv-SE" dirty="0" err="1">
                <a:solidFill>
                  <a:srgbClr val="002060"/>
                </a:solidFill>
              </a:rPr>
              <a:t>skäranordning</a:t>
            </a:r>
            <a:r>
              <a:rPr lang="sv-SE" dirty="0">
                <a:solidFill>
                  <a:srgbClr val="002060"/>
                </a:solidFill>
              </a:rPr>
              <a:t> för att finfördela fasta föroreningar. Det dimensionerande flödet är förhållandevis lågt och räknas fram med sannolikhetskalkyler. På grund av det lilla flödet och avsaknad av större fasta partiklar i vattnet kan ledningssystemet utföras med mindre dimension. </a:t>
            </a:r>
          </a:p>
          <a:p>
            <a:r>
              <a:rPr lang="sv-SE" dirty="0">
                <a:solidFill>
                  <a:srgbClr val="002060"/>
                </a:solidFill>
              </a:rPr>
              <a:t>Fastighetens dag/drän vatten får inte kopplas till pumptanken utan måste tas omhand på fastigheten med ett lokalt omhändertagande (LOD).</a:t>
            </a:r>
          </a:p>
          <a:p>
            <a:endParaRPr lang="sv-SE" dirty="0">
              <a:solidFill>
                <a:srgbClr val="002060"/>
              </a:solidFill>
            </a:endParaRPr>
          </a:p>
        </p:txBody>
      </p:sp>
    </p:spTree>
    <p:extLst>
      <p:ext uri="{BB962C8B-B14F-4D97-AF65-F5344CB8AC3E}">
        <p14:creationId xmlns:p14="http://schemas.microsoft.com/office/powerpoint/2010/main" val="1732258699"/>
      </p:ext>
    </p:extLst>
  </p:cSld>
  <p:clrMapOvr>
    <a:masterClrMapping/>
  </p:clrMapOvr>
</p:sld>
</file>

<file path=ppt/theme/theme1.xml><?xml version="1.0" encoding="utf-8"?>
<a:theme xmlns:a="http://schemas.openxmlformats.org/drawingml/2006/main" name="NVAA grön">
  <a:themeElements>
    <a:clrScheme name="Norrtälje grön">
      <a:dk1>
        <a:sysClr val="windowText" lastClr="000000"/>
      </a:dk1>
      <a:lt1>
        <a:sysClr val="window" lastClr="FFFFFF"/>
      </a:lt1>
      <a:dk2>
        <a:srgbClr val="44546A"/>
      </a:dk2>
      <a:lt2>
        <a:srgbClr val="E7E6E6"/>
      </a:lt2>
      <a:accent1>
        <a:srgbClr val="253151"/>
      </a:accent1>
      <a:accent2>
        <a:srgbClr val="AEBD15"/>
      </a:accent2>
      <a:accent3>
        <a:srgbClr val="789F2E"/>
      </a:accent3>
      <a:accent4>
        <a:srgbClr val="B2DCD6"/>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NVAA.potx" id="{DB72D024-FAF9-4255-A7C8-58B0C1FAC1BE}" vid="{F10D9882-7CD1-48FA-837F-310E234A1689}"/>
    </a:ext>
  </a:extLst>
</a:theme>
</file>

<file path=ppt/theme/theme2.xml><?xml version="1.0" encoding="utf-8"?>
<a:theme xmlns:a="http://schemas.openxmlformats.org/drawingml/2006/main" name="NVAA blå">
  <a:themeElements>
    <a:clrScheme name="Norrtälje blå">
      <a:dk1>
        <a:sysClr val="windowText" lastClr="000000"/>
      </a:dk1>
      <a:lt1>
        <a:sysClr val="window" lastClr="FFFFFF"/>
      </a:lt1>
      <a:dk2>
        <a:srgbClr val="44546A"/>
      </a:dk2>
      <a:lt2>
        <a:srgbClr val="E7E6E6"/>
      </a:lt2>
      <a:accent1>
        <a:srgbClr val="253151"/>
      </a:accent1>
      <a:accent2>
        <a:srgbClr val="AEBD15"/>
      </a:accent2>
      <a:accent3>
        <a:srgbClr val="58B0B7"/>
      </a:accent3>
      <a:accent4>
        <a:srgbClr val="C57EAE"/>
      </a:accent4>
      <a:accent5>
        <a:srgbClr val="E24F36"/>
      </a:accent5>
      <a:accent6>
        <a:srgbClr val="F2B700"/>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NVAA.potx" id="{DB72D024-FAF9-4255-A7C8-58B0C1FAC1BE}" vid="{01ECCE4C-ADD2-4CAD-AEF6-E7149C5EAE46}"/>
    </a:ext>
  </a:extLst>
</a:theme>
</file>

<file path=ppt/theme/theme3.xml><?xml version="1.0" encoding="utf-8"?>
<a:theme xmlns:a="http://schemas.openxmlformats.org/drawingml/2006/main" name="NVAA röd">
  <a:themeElements>
    <a:clrScheme name="Norrtälje röd">
      <a:dk1>
        <a:sysClr val="windowText" lastClr="000000"/>
      </a:dk1>
      <a:lt1>
        <a:sysClr val="window" lastClr="FFFFFF"/>
      </a:lt1>
      <a:dk2>
        <a:srgbClr val="44546A"/>
      </a:dk2>
      <a:lt2>
        <a:srgbClr val="E7E6E6"/>
      </a:lt2>
      <a:accent1>
        <a:srgbClr val="253151"/>
      </a:accent1>
      <a:accent2>
        <a:srgbClr val="E24F36"/>
      </a:accent2>
      <a:accent3>
        <a:srgbClr val="C51A1B"/>
      </a:accent3>
      <a:accent4>
        <a:srgbClr val="FAC07E"/>
      </a:accent4>
      <a:accent5>
        <a:srgbClr val="7C8397"/>
      </a:accent5>
      <a:accent6>
        <a:srgbClr val="CDC9D4"/>
      </a:accent6>
      <a:hlink>
        <a:srgbClr val="0563C1"/>
      </a:hlink>
      <a:folHlink>
        <a:srgbClr val="954F72"/>
      </a:folHlink>
    </a:clrScheme>
    <a:fontScheme name="Norrtäl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NVAA.potx" id="{DB72D024-FAF9-4255-A7C8-58B0C1FAC1BE}" vid="{B0167F84-47BA-42AC-BF0D-CABB9F201D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Grundmall NVAA</Template>
  <TotalTime>2578</TotalTime>
  <Words>992</Words>
  <Application>Microsoft Office PowerPoint</Application>
  <PresentationFormat>Bredbild</PresentationFormat>
  <Paragraphs>91</Paragraphs>
  <Slides>19</Slides>
  <Notes>0</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19</vt:i4>
      </vt:variant>
    </vt:vector>
  </HeadingPairs>
  <TitlesOfParts>
    <vt:vector size="24" baseType="lpstr">
      <vt:lpstr>Arial</vt:lpstr>
      <vt:lpstr>Calibri</vt:lpstr>
      <vt:lpstr>NVAA grön</vt:lpstr>
      <vt:lpstr>NVAA blå</vt:lpstr>
      <vt:lpstr>NVAA röd</vt:lpstr>
      <vt:lpstr>Utbyggnad av kommunalt VA Solö och delar av Storö.</vt:lpstr>
      <vt:lpstr>Dagordning</vt:lpstr>
      <vt:lpstr>Presentation Norrtälje Vatten och avfall</vt:lpstr>
      <vt:lpstr>Bakgrund</vt:lpstr>
      <vt:lpstr>Vad är ett verksamhetsområde?  Ett verksamhetsområde är ett geografiskt område inom vilket kommunen har en skyldighet att tillhandahålla tjänster för VA. Ett verksamhetsområde kan innefatta en eller flera VA-tjänster.  Solö och delar av Storö kommer att innefatta verksamhetsområde för vatten- och spillvatten.  </vt:lpstr>
      <vt:lpstr>Etapper</vt:lpstr>
      <vt:lpstr>Tidplan  Detaljprojektering för etapp 1 klar december 2022 Upphandling av entreprenör sker under januari 2023 Entreprenadstart under första kvartalet 2023 Etapp 1 beräknas vara klar under sommaren 2023.  Detaljprojektering för etapp 2 och 3 beräknas vara klar under kvartal två 2023. Entreprenadstart för etapp 2 beräknas starta under 2024 och vara klar under 2025. Entreprenadstart för etapp 3 beräknas starta under 2025 och vara klar under 2026.</vt:lpstr>
      <vt:lpstr>Systemval för området </vt:lpstr>
      <vt:lpstr>LTA- Lätt Trycksatta Avlopp </vt:lpstr>
      <vt:lpstr>Skiss över LTA-system</vt:lpstr>
      <vt:lpstr>Pumptank (LTA-tank)</vt:lpstr>
      <vt:lpstr>Lantmäteriförrättning</vt:lpstr>
      <vt:lpstr>Innan entreprenadstart</vt:lpstr>
      <vt:lpstr>VA-taxan</vt:lpstr>
      <vt:lpstr>Anläggningsavgift   Anläggningsavgiftens storlek bestäms av:  - Fastighetens tomtyta. - Antalet bostadsenheter på fastigheten. - Om fastigheten ska anslutas till endast en eller flera av          tjänsterna dricksvatten, spillvatten och dagvatten/dränvatten.    </vt:lpstr>
      <vt:lpstr>Exempel anläggningsavgift vatten- spillvatten enligt  gällande VA-taxa 2022. </vt:lpstr>
      <vt:lpstr>Brukningsavgift enligt gällande VA-taxa 2022.   </vt:lpstr>
      <vt:lpstr>Frågor?</vt:lpstr>
      <vt:lpstr>Kontakt</vt:lpstr>
    </vt:vector>
  </TitlesOfParts>
  <Company>Norrtalje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Informations-möte Västernäs, Östernäs, Uppnäs m.fl.</dc:title>
  <dc:creator>Annette Denborg</dc:creator>
  <cp:lastModifiedBy>Gabriella Söderman</cp:lastModifiedBy>
  <cp:revision>19</cp:revision>
  <dcterms:created xsi:type="dcterms:W3CDTF">2022-04-19T10:25:03Z</dcterms:created>
  <dcterms:modified xsi:type="dcterms:W3CDTF">2022-10-24T08:44:26Z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d6304a-1c2b-429b-a6dd-ad4974a9fab1_Enabled">
    <vt:lpwstr>true</vt:lpwstr>
  </property>
  <property fmtid="{D5CDD505-2E9C-101B-9397-08002B2CF9AE}" pid="3" name="MSIP_Label_28d6304a-1c2b-429b-a6dd-ad4974a9fab1_SetDate">
    <vt:lpwstr>2022-04-20T08:49:40Z</vt:lpwstr>
  </property>
  <property fmtid="{D5CDD505-2E9C-101B-9397-08002B2CF9AE}" pid="4" name="MSIP_Label_28d6304a-1c2b-429b-a6dd-ad4974a9fab1_Method">
    <vt:lpwstr>Standard</vt:lpwstr>
  </property>
  <property fmtid="{D5CDD505-2E9C-101B-9397-08002B2CF9AE}" pid="5" name="MSIP_Label_28d6304a-1c2b-429b-a6dd-ad4974a9fab1_Name">
    <vt:lpwstr>Öppen</vt:lpwstr>
  </property>
  <property fmtid="{D5CDD505-2E9C-101B-9397-08002B2CF9AE}" pid="6" name="MSIP_Label_28d6304a-1c2b-429b-a6dd-ad4974a9fab1_SiteId">
    <vt:lpwstr>31b3021d-00ad-4df1-b2ee-3eca7c4987ed</vt:lpwstr>
  </property>
  <property fmtid="{D5CDD505-2E9C-101B-9397-08002B2CF9AE}" pid="7" name="MSIP_Label_28d6304a-1c2b-429b-a6dd-ad4974a9fab1_ActionId">
    <vt:lpwstr>a7b3f9ff-2c40-40b5-b92b-dca4982f7581</vt:lpwstr>
  </property>
  <property fmtid="{D5CDD505-2E9C-101B-9397-08002B2CF9AE}" pid="8" name="MSIP_Label_28d6304a-1c2b-429b-a6dd-ad4974a9fab1_ContentBits">
    <vt:lpwstr>0</vt:lpwstr>
  </property>
</Properties>
</file>